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27"/>
  </p:notesMasterIdLst>
  <p:sldIdLst>
    <p:sldId id="583" r:id="rId3"/>
    <p:sldId id="479" r:id="rId4"/>
    <p:sldId id="557" r:id="rId5"/>
    <p:sldId id="535" r:id="rId6"/>
    <p:sldId id="495" r:id="rId7"/>
    <p:sldId id="487" r:id="rId8"/>
    <p:sldId id="256" r:id="rId9"/>
    <p:sldId id="538" r:id="rId10"/>
    <p:sldId id="488" r:id="rId11"/>
    <p:sldId id="388" r:id="rId12"/>
    <p:sldId id="536" r:id="rId13"/>
    <p:sldId id="385" r:id="rId14"/>
    <p:sldId id="537" r:id="rId15"/>
    <p:sldId id="441" r:id="rId16"/>
    <p:sldId id="399" r:id="rId17"/>
    <p:sldId id="386" r:id="rId18"/>
    <p:sldId id="540" r:id="rId19"/>
    <p:sldId id="497" r:id="rId20"/>
    <p:sldId id="544" r:id="rId21"/>
    <p:sldId id="541" r:id="rId22"/>
    <p:sldId id="542" r:id="rId23"/>
    <p:sldId id="566" r:id="rId24"/>
    <p:sldId id="563" r:id="rId25"/>
    <p:sldId id="565" r:id="rId26"/>
    <p:sldId id="531" r:id="rId27"/>
    <p:sldId id="564" r:id="rId28"/>
    <p:sldId id="573" r:id="rId29"/>
    <p:sldId id="545" r:id="rId30"/>
    <p:sldId id="283" r:id="rId31"/>
    <p:sldId id="377" r:id="rId32"/>
    <p:sldId id="547" r:id="rId33"/>
    <p:sldId id="546" r:id="rId34"/>
    <p:sldId id="558" r:id="rId35"/>
    <p:sldId id="529" r:id="rId36"/>
    <p:sldId id="559" r:id="rId37"/>
    <p:sldId id="548" r:id="rId38"/>
    <p:sldId id="560" r:id="rId39"/>
    <p:sldId id="532" r:id="rId40"/>
    <p:sldId id="561" r:id="rId41"/>
    <p:sldId id="562" r:id="rId42"/>
    <p:sldId id="567" r:id="rId43"/>
    <p:sldId id="378" r:id="rId44"/>
    <p:sldId id="549" r:id="rId45"/>
    <p:sldId id="574" r:id="rId46"/>
    <p:sldId id="396" r:id="rId47"/>
    <p:sldId id="550" r:id="rId48"/>
    <p:sldId id="398" r:id="rId49"/>
    <p:sldId id="522" r:id="rId50"/>
    <p:sldId id="299" r:id="rId51"/>
    <p:sldId id="575" r:id="rId52"/>
    <p:sldId id="500" r:id="rId53"/>
    <p:sldId id="391" r:id="rId54"/>
    <p:sldId id="551" r:id="rId55"/>
    <p:sldId id="570" r:id="rId56"/>
    <p:sldId id="568" r:id="rId57"/>
    <p:sldId id="569" r:id="rId58"/>
    <p:sldId id="475" r:id="rId59"/>
    <p:sldId id="476" r:id="rId60"/>
    <p:sldId id="520" r:id="rId61"/>
    <p:sldId id="478" r:id="rId62"/>
    <p:sldId id="489" r:id="rId63"/>
    <p:sldId id="490" r:id="rId64"/>
    <p:sldId id="492" r:id="rId65"/>
    <p:sldId id="577" r:id="rId66"/>
    <p:sldId id="272" r:id="rId67"/>
    <p:sldId id="466" r:id="rId68"/>
    <p:sldId id="467" r:id="rId69"/>
    <p:sldId id="420" r:id="rId70"/>
    <p:sldId id="432" r:id="rId71"/>
    <p:sldId id="434" r:id="rId72"/>
    <p:sldId id="446" r:id="rId73"/>
    <p:sldId id="477" r:id="rId74"/>
    <p:sldId id="553" r:id="rId75"/>
    <p:sldId id="501" r:id="rId76"/>
    <p:sldId id="552" r:id="rId77"/>
    <p:sldId id="534" r:id="rId78"/>
    <p:sldId id="493" r:id="rId79"/>
    <p:sldId id="469" r:id="rId80"/>
    <p:sldId id="410" r:id="rId81"/>
    <p:sldId id="494" r:id="rId82"/>
    <p:sldId id="554" r:id="rId83"/>
    <p:sldId id="401" r:id="rId84"/>
    <p:sldId id="519" r:id="rId85"/>
    <p:sldId id="277" r:id="rId86"/>
    <p:sldId id="533" r:id="rId87"/>
    <p:sldId id="465" r:id="rId88"/>
    <p:sldId id="379" r:id="rId89"/>
    <p:sldId id="274" r:id="rId90"/>
    <p:sldId id="555" r:id="rId91"/>
    <p:sldId id="278" r:id="rId92"/>
    <p:sldId id="523" r:id="rId93"/>
    <p:sldId id="471" r:id="rId94"/>
    <p:sldId id="556" r:id="rId95"/>
    <p:sldId id="276" r:id="rId96"/>
    <p:sldId id="524" r:id="rId97"/>
    <p:sldId id="571" r:id="rId98"/>
    <p:sldId id="474" r:id="rId99"/>
    <p:sldId id="262" r:id="rId100"/>
    <p:sldId id="470" r:id="rId101"/>
    <p:sldId id="473" r:id="rId102"/>
    <p:sldId id="472" r:id="rId103"/>
    <p:sldId id="503" r:id="rId104"/>
    <p:sldId id="505" r:id="rId105"/>
    <p:sldId id="504" r:id="rId106"/>
    <p:sldId id="512" r:id="rId107"/>
    <p:sldId id="506" r:id="rId108"/>
    <p:sldId id="484" r:id="rId109"/>
    <p:sldId id="517" r:id="rId110"/>
    <p:sldId id="578" r:id="rId111"/>
    <p:sldId id="580" r:id="rId112"/>
    <p:sldId id="525" r:id="rId113"/>
    <p:sldId id="526" r:id="rId114"/>
    <p:sldId id="508" r:id="rId115"/>
    <p:sldId id="507" r:id="rId116"/>
    <p:sldId id="528" r:id="rId117"/>
    <p:sldId id="527" r:id="rId118"/>
    <p:sldId id="581" r:id="rId119"/>
    <p:sldId id="572" r:id="rId120"/>
    <p:sldId id="510" r:id="rId121"/>
    <p:sldId id="514" r:id="rId122"/>
    <p:sldId id="513" r:id="rId123"/>
    <p:sldId id="518" r:id="rId124"/>
    <p:sldId id="516" r:id="rId125"/>
    <p:sldId id="582" r:id="rId126"/>
  </p:sldIdLst>
  <p:sldSz cx="18288000" cy="10287000"/>
  <p:notesSz cx="6858000" cy="9144000"/>
  <p:embeddedFontLst>
    <p:embeddedFont>
      <p:font typeface="Assistant Regular" panose="020B0604020202020204" charset="-79"/>
      <p:regular r:id="rId128"/>
    </p:embeddedFont>
    <p:embeddedFont>
      <p:font typeface="Halant Medium" panose="020B0604020202020204" charset="0"/>
      <p:regular r:id="rId129"/>
    </p:embeddedFont>
    <p:embeddedFont>
      <p:font typeface="Halant Medium Bold" panose="020B0604020202020204" charset="0"/>
      <p:regular r:id="rId130"/>
    </p:embeddedFont>
    <p:embeddedFont>
      <p:font typeface="Mangal" panose="02040503050203030202" pitchFamily="18" charset="0"/>
      <p:regular r:id="rId131"/>
      <p:bold r:id="rId132"/>
    </p:embeddedFont>
    <p:embeddedFont>
      <p:font typeface="Segoe UI" panose="020B0502040204020203" pitchFamily="34" charset="0"/>
      <p:regular r:id="rId133"/>
      <p:bold r:id="rId134"/>
      <p:italic r:id="rId135"/>
      <p:boldItalic r:id="rId1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2B8D"/>
    <a:srgbClr val="FFFFFF"/>
    <a:srgbClr val="FF00FF"/>
    <a:srgbClr val="0000FF"/>
    <a:srgbClr val="DAD9E5"/>
    <a:srgbClr val="F6F8F4"/>
    <a:srgbClr val="D6DBE4"/>
    <a:srgbClr val="FEF8EE"/>
    <a:srgbClr val="D3D5D3"/>
    <a:srgbClr val="F2E5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622" autoAdjust="0"/>
  </p:normalViewPr>
  <p:slideViewPr>
    <p:cSldViewPr>
      <p:cViewPr varScale="1">
        <p:scale>
          <a:sx n="69" d="100"/>
          <a:sy n="69" d="100"/>
        </p:scale>
        <p:origin x="756"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font" Target="fonts/font1.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font" Target="fonts/font7.fntdata"/><Relationship Id="rId139"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font" Target="fonts/font2.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3.fntdata"/><Relationship Id="rId135" Type="http://schemas.openxmlformats.org/officeDocument/2006/relationships/font" Target="fonts/font8.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4.fntdata"/><Relationship Id="rId136" Type="http://schemas.openxmlformats.org/officeDocument/2006/relationships/font" Target="fonts/font9.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5.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93348-0E5F-46CA-A54E-21A544FA8D63}" type="datetimeFigureOut">
              <a:rPr lang="en-AU" smtClean="0"/>
              <a:t>30/11/2025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F66C0-916A-4277-A55A-9B407029C07F}" type="slidenum">
              <a:rPr lang="en-AU" smtClean="0"/>
              <a:t>‹#›</a:t>
            </a:fld>
            <a:endParaRPr lang="en-AU"/>
          </a:p>
        </p:txBody>
      </p:sp>
    </p:spTree>
    <p:extLst>
      <p:ext uri="{BB962C8B-B14F-4D97-AF65-F5344CB8AC3E}">
        <p14:creationId xmlns:p14="http://schemas.microsoft.com/office/powerpoint/2010/main" val="2104040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11/30/2025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83448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pPr/>
              <a:t>11/30/2025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76566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8194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pPr/>
              <a:t>11/30/2025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42987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pPr/>
              <a:t>11/30/2025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70928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11/30/2025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68900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78544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72572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16433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pPr/>
              <a:t>11/30/2025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997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pPr/>
              <a:t>11/30/2025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5506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B7EF6-A983-FE4C-9178-E739FBB5C68C}"/>
              </a:ext>
            </a:extLst>
          </p:cNvPr>
          <p:cNvSpPr>
            <a:spLocks noGrp="1"/>
          </p:cNvSpPr>
          <p:nvPr>
            <p:ph type="title"/>
          </p:nvPr>
        </p:nvSpPr>
        <p:spPr>
          <a:xfrm>
            <a:off x="914400" y="411957"/>
            <a:ext cx="16459200" cy="17145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369B2F0-BFFA-CA4C-A0A9-21225A67DA3D}"/>
              </a:ext>
            </a:extLst>
          </p:cNvPr>
          <p:cNvSpPr>
            <a:spLocks noGrp="1"/>
          </p:cNvSpPr>
          <p:nvPr>
            <p:ph sz="half" idx="1"/>
          </p:nvPr>
        </p:nvSpPr>
        <p:spPr>
          <a:xfrm>
            <a:off x="914400" y="2400302"/>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95DBC0-2A21-A244-B67F-EED297EAF5AE}"/>
              </a:ext>
            </a:extLst>
          </p:cNvPr>
          <p:cNvSpPr>
            <a:spLocks noGrp="1"/>
          </p:cNvSpPr>
          <p:nvPr>
            <p:ph sz="quarter" idx="2"/>
          </p:nvPr>
        </p:nvSpPr>
        <p:spPr>
          <a:xfrm>
            <a:off x="9296400" y="2400300"/>
            <a:ext cx="8077200" cy="3278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A6F3ED44-F328-4646-8868-716C820B8E04}"/>
              </a:ext>
            </a:extLst>
          </p:cNvPr>
          <p:cNvSpPr>
            <a:spLocks noGrp="1"/>
          </p:cNvSpPr>
          <p:nvPr>
            <p:ph sz="quarter" idx="3"/>
          </p:nvPr>
        </p:nvSpPr>
        <p:spPr>
          <a:xfrm>
            <a:off x="9296400" y="5907884"/>
            <a:ext cx="8077200" cy="32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D1741FE-7D60-D540-917A-0908A83AA70F}"/>
              </a:ext>
            </a:extLst>
          </p:cNvPr>
          <p:cNvSpPr>
            <a:spLocks noGrp="1"/>
          </p:cNvSpPr>
          <p:nvPr>
            <p:ph type="dt" sz="half" idx="10"/>
          </p:nvPr>
        </p:nvSpPr>
        <p:spPr>
          <a:xfrm>
            <a:off x="914400" y="9367838"/>
            <a:ext cx="4267200" cy="714375"/>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1DBAB603-70E0-B740-8A5A-DF9B8B2CD60C}"/>
              </a:ext>
            </a:extLst>
          </p:cNvPr>
          <p:cNvSpPr>
            <a:spLocks noGrp="1"/>
          </p:cNvSpPr>
          <p:nvPr>
            <p:ph type="ftr" sz="quarter" idx="11"/>
          </p:nvPr>
        </p:nvSpPr>
        <p:spPr>
          <a:xfrm>
            <a:off x="6248400" y="9367838"/>
            <a:ext cx="5791200" cy="714375"/>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8A57B100-551F-7D4B-A10B-AE2E8F7F2EF8}"/>
              </a:ext>
            </a:extLst>
          </p:cNvPr>
          <p:cNvSpPr>
            <a:spLocks noGrp="1"/>
          </p:cNvSpPr>
          <p:nvPr>
            <p:ph type="sldNum" sz="quarter" idx="12"/>
          </p:nvPr>
        </p:nvSpPr>
        <p:spPr>
          <a:xfrm>
            <a:off x="13106400" y="9367838"/>
            <a:ext cx="4267200" cy="714375"/>
          </a:xfrm>
        </p:spPr>
        <p:txBody>
          <a:bodyPr/>
          <a:lstStyle>
            <a:lvl1pPr>
              <a:defRPr/>
            </a:lvl1pPr>
          </a:lstStyle>
          <a:p>
            <a:fld id="{733ED175-ECE1-7A4F-B842-3228F25B0C8E}" type="slidenum">
              <a:rPr lang="en-US" altLang="en-US"/>
              <a:pPr/>
              <a:t>‹#›</a:t>
            </a:fld>
            <a:endParaRPr lang="en-US" altLang="en-US"/>
          </a:p>
        </p:txBody>
      </p:sp>
    </p:spTree>
    <p:extLst>
      <p:ext uri="{BB962C8B-B14F-4D97-AF65-F5344CB8AC3E}">
        <p14:creationId xmlns:p14="http://schemas.microsoft.com/office/powerpoint/2010/main" val="3089655345"/>
      </p:ext>
    </p:extLst>
  </p:cSld>
  <p:clrMapOvr>
    <a:masterClrMapping/>
  </p:clrMapOvr>
  <p:transition spd="slow" advClick="0" advTm="5000">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8A87A34-81AB-432B-8DAE-1953F412C126}" type="datetimeFigureOut">
              <a:rPr lang="en-US" smtClean="0"/>
              <a:pPr/>
              <a:t>11/30/2025</a:t>
            </a:fld>
            <a:endParaRPr lang="en-US" dirty="0"/>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787857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6858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685800" rtl="0" eaLnBrk="1" latinLnBrk="0" hangingPunct="1">
        <a:spcBef>
          <a:spcPct val="20000"/>
        </a:spcBef>
        <a:buFont typeface="Arial"/>
        <a:buChar char="•"/>
        <a:defRPr sz="4800" kern="1200">
          <a:solidFill>
            <a:schemeClr val="tx1"/>
          </a:solidFill>
          <a:latin typeface="+mn-lt"/>
          <a:ea typeface="+mn-ea"/>
          <a:cs typeface="+mn-cs"/>
        </a:defRPr>
      </a:lvl1pPr>
      <a:lvl2pPr marL="1114425" indent="-428625" algn="l" defTabSz="685800" rtl="0" eaLnBrk="1" latinLnBrk="0" hangingPunct="1">
        <a:spcBef>
          <a:spcPct val="20000"/>
        </a:spcBef>
        <a:buFont typeface="Arial"/>
        <a:buChar char="–"/>
        <a:defRPr sz="4200" kern="1200">
          <a:solidFill>
            <a:schemeClr val="tx1"/>
          </a:solidFill>
          <a:latin typeface="+mn-lt"/>
          <a:ea typeface="+mn-ea"/>
          <a:cs typeface="+mn-cs"/>
        </a:defRPr>
      </a:lvl2pPr>
      <a:lvl3pPr marL="1714500" indent="-342900" algn="l" defTabSz="685800" rtl="0" eaLnBrk="1" latinLnBrk="0" hangingPunct="1">
        <a:spcBef>
          <a:spcPct val="20000"/>
        </a:spcBef>
        <a:buFont typeface="Arial"/>
        <a:buChar char="•"/>
        <a:defRPr sz="3600" kern="1200">
          <a:solidFill>
            <a:schemeClr val="tx1"/>
          </a:solidFill>
          <a:latin typeface="+mn-lt"/>
          <a:ea typeface="+mn-ea"/>
          <a:cs typeface="+mn-cs"/>
        </a:defRPr>
      </a:lvl3pPr>
      <a:lvl4pPr marL="2400300" indent="-342900" algn="l" defTabSz="685800" rtl="0" eaLnBrk="1" latinLnBrk="0" hangingPunct="1">
        <a:spcBef>
          <a:spcPct val="20000"/>
        </a:spcBef>
        <a:buFont typeface="Arial"/>
        <a:buChar char="–"/>
        <a:defRPr sz="3000" kern="1200">
          <a:solidFill>
            <a:schemeClr val="tx1"/>
          </a:solidFill>
          <a:latin typeface="+mn-lt"/>
          <a:ea typeface="+mn-ea"/>
          <a:cs typeface="+mn-cs"/>
        </a:defRPr>
      </a:lvl4pPr>
      <a:lvl5pPr marL="3086100" indent="-342900" algn="l" defTabSz="685800" rtl="0" eaLnBrk="1" latinLnBrk="0" hangingPunct="1">
        <a:spcBef>
          <a:spcPct val="20000"/>
        </a:spcBef>
        <a:buFont typeface="Arial"/>
        <a:buChar char="»"/>
        <a:defRPr sz="3000" kern="1200">
          <a:solidFill>
            <a:schemeClr val="tx1"/>
          </a:solidFill>
          <a:latin typeface="+mn-lt"/>
          <a:ea typeface="+mn-ea"/>
          <a:cs typeface="+mn-cs"/>
        </a:defRPr>
      </a:lvl5pPr>
      <a:lvl6pPr marL="3771900" indent="-342900" algn="l" defTabSz="685800" rtl="0" eaLnBrk="1" latinLnBrk="0" hangingPunct="1">
        <a:spcBef>
          <a:spcPct val="20000"/>
        </a:spcBef>
        <a:buFont typeface="Arial"/>
        <a:buChar char="•"/>
        <a:defRPr sz="3000" kern="1200">
          <a:solidFill>
            <a:schemeClr val="tx1"/>
          </a:solidFill>
          <a:latin typeface="+mn-lt"/>
          <a:ea typeface="+mn-ea"/>
          <a:cs typeface="+mn-cs"/>
        </a:defRPr>
      </a:lvl6pPr>
      <a:lvl7pPr marL="4457700" indent="-342900" algn="l" defTabSz="685800" rtl="0" eaLnBrk="1" latinLnBrk="0" hangingPunct="1">
        <a:spcBef>
          <a:spcPct val="20000"/>
        </a:spcBef>
        <a:buFont typeface="Arial"/>
        <a:buChar char="•"/>
        <a:defRPr sz="3000" kern="1200">
          <a:solidFill>
            <a:schemeClr val="tx1"/>
          </a:solidFill>
          <a:latin typeface="+mn-lt"/>
          <a:ea typeface="+mn-ea"/>
          <a:cs typeface="+mn-cs"/>
        </a:defRPr>
      </a:lvl7pPr>
      <a:lvl8pPr marL="5143500" indent="-342900" algn="l" defTabSz="685800" rtl="0" eaLnBrk="1" latinLnBrk="0" hangingPunct="1">
        <a:spcBef>
          <a:spcPct val="20000"/>
        </a:spcBef>
        <a:buFont typeface="Arial"/>
        <a:buChar char="•"/>
        <a:defRPr sz="3000" kern="1200">
          <a:solidFill>
            <a:schemeClr val="tx1"/>
          </a:solidFill>
          <a:latin typeface="+mn-lt"/>
          <a:ea typeface="+mn-ea"/>
          <a:cs typeface="+mn-cs"/>
        </a:defRPr>
      </a:lvl8pPr>
      <a:lvl9pPr marL="5829300" indent="-342900" algn="l" defTabSz="685800" rtl="0" eaLnBrk="1" latinLnBrk="0" hangingPunct="1">
        <a:spcBef>
          <a:spcPct val="20000"/>
        </a:spcBef>
        <a:buFont typeface="Arial"/>
        <a:buChar char="•"/>
        <a:defRPr sz="30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04.jpg"/><Relationship Id="rId5" Type="http://schemas.openxmlformats.org/officeDocument/2006/relationships/image" Target="../media/image52.svg"/><Relationship Id="rId4" Type="http://schemas.openxmlformats.org/officeDocument/2006/relationships/image" Target="../media/image51.png"/></Relationships>
</file>

<file path=ppt/slides/_rels/slide10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05.jpg"/><Relationship Id="rId5" Type="http://schemas.openxmlformats.org/officeDocument/2006/relationships/image" Target="../media/image52.svg"/><Relationship Id="rId4" Type="http://schemas.openxmlformats.org/officeDocument/2006/relationships/image" Target="../media/image51.png"/></Relationships>
</file>

<file path=ppt/slides/_rels/slide102.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107.jp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06.jpg"/><Relationship Id="rId5" Type="http://schemas.openxmlformats.org/officeDocument/2006/relationships/image" Target="../media/image52.svg"/><Relationship Id="rId4" Type="http://schemas.openxmlformats.org/officeDocument/2006/relationships/image" Target="../media/image51.png"/></Relationships>
</file>

<file path=ppt/slides/_rels/slide10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08.jpg"/><Relationship Id="rId5" Type="http://schemas.openxmlformats.org/officeDocument/2006/relationships/image" Target="../media/image52.svg"/><Relationship Id="rId4" Type="http://schemas.openxmlformats.org/officeDocument/2006/relationships/image" Target="../media/image51.png"/></Relationships>
</file>

<file path=ppt/slides/_rels/slide10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109.jpg"/></Relationships>
</file>

<file path=ppt/slides/_rels/slide10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110.jpg"/></Relationships>
</file>

<file path=ppt/slides/_rels/slide106.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112.jp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11.jpg"/><Relationship Id="rId5" Type="http://schemas.openxmlformats.org/officeDocument/2006/relationships/image" Target="../media/image52.svg"/><Relationship Id="rId4" Type="http://schemas.openxmlformats.org/officeDocument/2006/relationships/image" Target="../media/image51.png"/></Relationships>
</file>

<file path=ppt/slides/_rels/slide10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hyperlink" Target="http://www.zakairan.com/Teslas/TeslaConsultant.html"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1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2.JPG"/><Relationship Id="rId5" Type="http://schemas.openxmlformats.org/officeDocument/2006/relationships/image" Target="../media/image121.jpeg"/><Relationship Id="rId4" Type="http://schemas.openxmlformats.org/officeDocument/2006/relationships/image" Target="../media/image120.jp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jp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6.sv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6.svg"/></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6.svg"/></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6.sv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6.svg"/></Relationships>
</file>

<file path=ppt/slides/_rels/slide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6.png"/><Relationship Id="rId4" Type="http://schemas.openxmlformats.org/officeDocument/2006/relationships/image" Target="../media/image6.svg"/></Relationships>
</file>

<file path=ppt/slides/_rels/slide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6.svg"/></Relationships>
</file>

<file path=ppt/slides/_rels/slide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48.jpe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5.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48.jpeg"/><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image" Target="../media/image52.svg"/><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2.svg"/><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8.xml"/><Relationship Id="rId5" Type="http://schemas.openxmlformats.org/officeDocument/2006/relationships/image" Target="../media/image64.jpg"/><Relationship Id="rId4" Type="http://schemas.openxmlformats.org/officeDocument/2006/relationships/image" Target="../media/image63.jpg"/></Relationships>
</file>

<file path=ppt/slides/_rels/slide6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7.jpg"/><Relationship Id="rId2" Type="http://schemas.openxmlformats.org/officeDocument/2006/relationships/image" Target="../media/image72.jpg"/><Relationship Id="rId1" Type="http://schemas.openxmlformats.org/officeDocument/2006/relationships/slideLayout" Target="../slideLayouts/slideLayout7.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7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 Id="rId4" Type="http://schemas.openxmlformats.org/officeDocument/2006/relationships/image" Target="../media/image83.jpg"/></Relationships>
</file>

<file path=ppt/slides/_rels/slide7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7.jpg"/></Relationships>
</file>

<file path=ppt/slides/_rels/slide8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8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91.jpg"/><Relationship Id="rId5" Type="http://schemas.openxmlformats.org/officeDocument/2006/relationships/image" Target="../media/image52.svg"/><Relationship Id="rId4" Type="http://schemas.openxmlformats.org/officeDocument/2006/relationships/image" Target="../media/image51.png"/></Relationships>
</file>

<file path=ppt/slides/_rels/slide8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9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96.jpg"/><Relationship Id="rId5" Type="http://schemas.openxmlformats.org/officeDocument/2006/relationships/image" Target="../media/image52.svg"/><Relationship Id="rId4" Type="http://schemas.openxmlformats.org/officeDocument/2006/relationships/image" Target="../media/image51.png"/></Relationships>
</file>

<file path=ppt/slides/_rels/slide9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9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02.jpg"/><Relationship Id="rId5" Type="http://schemas.openxmlformats.org/officeDocument/2006/relationships/image" Target="../media/image52.svg"/><Relationship Id="rId4" Type="http://schemas.openxmlformats.org/officeDocument/2006/relationships/image" Target="../media/image51.png"/></Relationships>
</file>

<file path=ppt/slides/_rels/slide9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03.jpg"/><Relationship Id="rId5" Type="http://schemas.openxmlformats.org/officeDocument/2006/relationships/image" Target="../media/image52.sv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A8053-72A2-38C6-9DC8-C4E577B2A39E}"/>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7C3C201B-BBE0-F874-A49F-68DC10D8E8A0}"/>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E8F64A18-B7C5-8EF4-4D9D-4D0990464D37}"/>
              </a:ext>
            </a:extLst>
          </p:cNvPr>
          <p:cNvSpPr/>
          <p:nvPr/>
        </p:nvSpPr>
        <p:spPr>
          <a:xfrm>
            <a:off x="285749" y="411434"/>
            <a:ext cx="17754600" cy="9464132"/>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solidFill>
                <a:schemeClr val="bg1"/>
              </a:solidFill>
            </a:endParaRPr>
          </a:p>
        </p:txBody>
      </p:sp>
      <p:sp>
        <p:nvSpPr>
          <p:cNvPr id="20" name="TextBox 19">
            <a:extLst>
              <a:ext uri="{FF2B5EF4-FFF2-40B4-BE49-F238E27FC236}">
                <a16:creationId xmlns:a16="http://schemas.microsoft.com/office/drawing/2014/main" id="{0BFDC410-CE3E-7B42-5A3B-28F81A66F870}"/>
              </a:ext>
            </a:extLst>
          </p:cNvPr>
          <p:cNvSpPr txBox="1"/>
          <p:nvPr/>
        </p:nvSpPr>
        <p:spPr>
          <a:xfrm>
            <a:off x="381000" y="571500"/>
            <a:ext cx="17621251" cy="8879354"/>
          </a:xfrm>
          <a:prstGeom prst="rect">
            <a:avLst/>
          </a:prstGeom>
          <a:noFill/>
        </p:spPr>
        <p:txBody>
          <a:bodyPr wrap="square" rtlCol="0">
            <a:spAutoFit/>
          </a:bodyPr>
          <a:lstStyle/>
          <a:p>
            <a:pPr algn="ctr"/>
            <a:r>
              <a:rPr lang="en-AU" sz="11500" b="1" i="1" u="none" strike="noStrike" dirty="0">
                <a:solidFill>
                  <a:srgbClr val="0000FF"/>
                </a:solidFill>
                <a:effectLst/>
                <a:latin typeface="Halant Medium Bold" panose="020B0604020202020204" charset="0"/>
                <a:cs typeface="Halant Medium Bold" panose="020B0604020202020204" charset="0"/>
              </a:rPr>
              <a:t>Welcome</a:t>
            </a:r>
          </a:p>
          <a:p>
            <a:pPr algn="ctr"/>
            <a:r>
              <a:rPr lang="en-AU" sz="7200" b="1" i="1" u="none" strike="noStrike" dirty="0">
                <a:effectLst/>
                <a:latin typeface="Halant Medium Bold" panose="020B0604020202020204" charset="0"/>
                <a:cs typeface="Halant Medium Bold" panose="020B0604020202020204" charset="0"/>
              </a:rPr>
              <a:t>&amp; </a:t>
            </a:r>
            <a:br>
              <a:rPr lang="en-AU" sz="11500" b="1" i="1" u="none" strike="noStrike" dirty="0">
                <a:solidFill>
                  <a:srgbClr val="FF0000"/>
                </a:solidFill>
                <a:effectLst/>
                <a:latin typeface="Halant Medium Bold" panose="020B0604020202020204" charset="0"/>
                <a:cs typeface="Halant Medium Bold" panose="020B0604020202020204" charset="0"/>
              </a:rPr>
            </a:br>
            <a:r>
              <a:rPr lang="en-AU" sz="9600" b="1" i="1" u="none" strike="noStrike" dirty="0">
                <a:solidFill>
                  <a:srgbClr val="FF0000"/>
                </a:solidFill>
                <a:effectLst/>
                <a:latin typeface="Halant Medium Bold" panose="020B0604020202020204" charset="0"/>
                <a:cs typeface="Halant Medium Bold" panose="020B0604020202020204" charset="0"/>
              </a:rPr>
              <a:t>Thank You for </a:t>
            </a:r>
            <a:br>
              <a:rPr lang="en-AU" sz="9600" b="1" i="1" u="none" strike="noStrike" dirty="0">
                <a:solidFill>
                  <a:srgbClr val="FF0000"/>
                </a:solidFill>
                <a:effectLst/>
                <a:latin typeface="Halant Medium Bold" panose="020B0604020202020204" charset="0"/>
                <a:cs typeface="Halant Medium Bold" panose="020B0604020202020204" charset="0"/>
              </a:rPr>
            </a:br>
            <a:r>
              <a:rPr lang="en-AU" sz="9600" b="1" i="1" u="none" strike="noStrike" dirty="0">
                <a:solidFill>
                  <a:srgbClr val="FF0000"/>
                </a:solidFill>
                <a:effectLst/>
                <a:latin typeface="Halant Medium Bold" panose="020B0604020202020204" charset="0"/>
                <a:cs typeface="Halant Medium Bold" panose="020B0604020202020204" charset="0"/>
              </a:rPr>
              <a:t>Joining Me</a:t>
            </a:r>
            <a:br>
              <a:rPr lang="en-AU" sz="9600" b="1" i="1" u="none" strike="noStrike" dirty="0">
                <a:solidFill>
                  <a:srgbClr val="FF0000"/>
                </a:solidFill>
                <a:effectLst/>
                <a:latin typeface="Halant Medium Bold" panose="020B0604020202020204" charset="0"/>
                <a:cs typeface="Halant Medium Bold" panose="020B0604020202020204" charset="0"/>
              </a:rPr>
            </a:br>
            <a:r>
              <a:rPr lang="en-AU" sz="9600" b="1" i="1" u="none" strike="noStrike" dirty="0">
                <a:effectLst/>
                <a:latin typeface="Halant Medium Bold" panose="020B0604020202020204" charset="0"/>
                <a:cs typeface="Halant Medium Bold" panose="020B0604020202020204" charset="0"/>
              </a:rPr>
              <a:t>for this Empowering Presentation!</a:t>
            </a:r>
            <a:endParaRPr lang="en-US" sz="6000" dirty="0">
              <a:effectLst/>
              <a:latin typeface="Halant Medium Bold" panose="020B0604020202020204" charset="0"/>
              <a:cs typeface="Halant Medium Bold" panose="020B0604020202020204" charset="0"/>
            </a:endParaRPr>
          </a:p>
        </p:txBody>
      </p:sp>
    </p:spTree>
    <p:extLst>
      <p:ext uri="{BB962C8B-B14F-4D97-AF65-F5344CB8AC3E}">
        <p14:creationId xmlns:p14="http://schemas.microsoft.com/office/powerpoint/2010/main" val="2111517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FACFF58B-6FC6-4D9E-8440-2E29BFFFCACD}"/>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90812C99-789C-426A-8BE6-A97D6DEB225F}"/>
              </a:ext>
            </a:extLst>
          </p:cNvPr>
          <p:cNvSpPr/>
          <p:nvPr/>
        </p:nvSpPr>
        <p:spPr>
          <a:xfrm>
            <a:off x="381000" y="433748"/>
            <a:ext cx="17525999" cy="9419503"/>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dirty="0"/>
          </a:p>
        </p:txBody>
      </p:sp>
      <p:grpSp>
        <p:nvGrpSpPr>
          <p:cNvPr id="8" name="Group 8"/>
          <p:cNvGrpSpPr/>
          <p:nvPr/>
        </p:nvGrpSpPr>
        <p:grpSpPr>
          <a:xfrm>
            <a:off x="1127414" y="720965"/>
            <a:ext cx="16455734" cy="3520180"/>
            <a:chOff x="-22822" y="758150"/>
            <a:chExt cx="10843222" cy="4693573"/>
          </a:xfrm>
        </p:grpSpPr>
        <p:sp>
          <p:nvSpPr>
            <p:cNvPr id="9" name="TextBox 9"/>
            <p:cNvSpPr txBox="1"/>
            <p:nvPr/>
          </p:nvSpPr>
          <p:spPr>
            <a:xfrm>
              <a:off x="-22822" y="758150"/>
              <a:ext cx="10820400" cy="2006361"/>
            </a:xfrm>
            <a:prstGeom prst="rect">
              <a:avLst/>
            </a:prstGeom>
          </p:spPr>
          <p:txBody>
            <a:bodyPr lIns="0" tIns="0" rIns="0" bIns="0" rtlCol="0" anchor="t">
              <a:spAutoFit/>
            </a:bodyPr>
            <a:lstStyle/>
            <a:p>
              <a:pPr algn="ctr">
                <a:lnSpc>
                  <a:spcPts val="11700"/>
                </a:lnSpc>
              </a:pPr>
              <a:r>
                <a:rPr lang="en-US" sz="10800" b="1" i="1" dirty="0">
                  <a:solidFill>
                    <a:srgbClr val="0000FF"/>
                  </a:solidFill>
                  <a:latin typeface="Arial" panose="020B0604020202020204" pitchFamily="34" charset="0"/>
                  <a:cs typeface="Arial" panose="020B0604020202020204" pitchFamily="34" charset="0"/>
                </a:rPr>
                <a:t>Nikola Tesla</a:t>
              </a:r>
            </a:p>
          </p:txBody>
        </p:sp>
        <p:sp>
          <p:nvSpPr>
            <p:cNvPr id="10" name="TextBox 10"/>
            <p:cNvSpPr txBox="1"/>
            <p:nvPr/>
          </p:nvSpPr>
          <p:spPr>
            <a:xfrm>
              <a:off x="0" y="4887466"/>
              <a:ext cx="10820400" cy="564257"/>
            </a:xfrm>
            <a:prstGeom prst="rect">
              <a:avLst/>
            </a:prstGeom>
          </p:spPr>
          <p:txBody>
            <a:bodyPr lIns="0" tIns="0" rIns="0" bIns="0" rtlCol="0" anchor="t">
              <a:spAutoFit/>
            </a:bodyPr>
            <a:lstStyle/>
            <a:p>
              <a:pPr>
                <a:lnSpc>
                  <a:spcPts val="3300"/>
                </a:lnSpc>
              </a:pPr>
              <a:endParaRPr lang="en-US" sz="3000" spc="150" dirty="0">
                <a:solidFill>
                  <a:srgbClr val="103779"/>
                </a:solidFill>
                <a:latin typeface="Assistant Regular"/>
              </a:endParaRPr>
            </a:p>
          </p:txBody>
        </p:sp>
      </p:grpSp>
      <p:sp>
        <p:nvSpPr>
          <p:cNvPr id="2" name="TextBox 1">
            <a:extLst>
              <a:ext uri="{FF2B5EF4-FFF2-40B4-BE49-F238E27FC236}">
                <a16:creationId xmlns:a16="http://schemas.microsoft.com/office/drawing/2014/main" id="{7A8B2ED5-612C-412C-8322-7A24B325BCB6}"/>
              </a:ext>
            </a:extLst>
          </p:cNvPr>
          <p:cNvSpPr txBox="1"/>
          <p:nvPr/>
        </p:nvSpPr>
        <p:spPr>
          <a:xfrm>
            <a:off x="1905000" y="2314549"/>
            <a:ext cx="16764000" cy="1015663"/>
          </a:xfrm>
          <a:prstGeom prst="rect">
            <a:avLst/>
          </a:prstGeom>
          <a:noFill/>
        </p:spPr>
        <p:txBody>
          <a:bodyPr wrap="square" rtlCol="0">
            <a:spAutoFit/>
          </a:bodyPr>
          <a:lstStyle/>
          <a:p>
            <a:r>
              <a:rPr lang="en-AU" sz="6000" b="1" i="1" dirty="0">
                <a:latin typeface="Arial" panose="020B0604020202020204" pitchFamily="34" charset="0"/>
                <a:cs typeface="Arial" panose="020B0604020202020204" pitchFamily="34" charset="0"/>
              </a:rPr>
              <a:t>The Man Who Invented the 20</a:t>
            </a:r>
            <a:r>
              <a:rPr lang="en-AU" sz="6000" b="1" i="1" baseline="30000" dirty="0">
                <a:latin typeface="Arial" panose="020B0604020202020204" pitchFamily="34" charset="0"/>
                <a:cs typeface="Arial" panose="020B0604020202020204" pitchFamily="34" charset="0"/>
              </a:rPr>
              <a:t>th</a:t>
            </a:r>
            <a:r>
              <a:rPr lang="en-AU" sz="6000" b="1" i="1" dirty="0">
                <a:latin typeface="Arial" panose="020B0604020202020204" pitchFamily="34" charset="0"/>
                <a:cs typeface="Arial" panose="020B0604020202020204" pitchFamily="34" charset="0"/>
              </a:rPr>
              <a:t> Century</a:t>
            </a:r>
          </a:p>
        </p:txBody>
      </p:sp>
      <p:sp>
        <p:nvSpPr>
          <p:cNvPr id="4" name="TextBox 3">
            <a:extLst>
              <a:ext uri="{FF2B5EF4-FFF2-40B4-BE49-F238E27FC236}">
                <a16:creationId xmlns:a16="http://schemas.microsoft.com/office/drawing/2014/main" id="{766BE37A-E777-469F-8E35-A92DC92FD833}"/>
              </a:ext>
            </a:extLst>
          </p:cNvPr>
          <p:cNvSpPr txBox="1"/>
          <p:nvPr/>
        </p:nvSpPr>
        <p:spPr>
          <a:xfrm>
            <a:off x="6802150" y="3902962"/>
            <a:ext cx="10358437" cy="5109091"/>
          </a:xfrm>
          <a:prstGeom prst="rect">
            <a:avLst/>
          </a:prstGeom>
          <a:solidFill>
            <a:srgbClr val="FFFFFF"/>
          </a:solidFill>
        </p:spPr>
        <p:txBody>
          <a:bodyPr wrap="square" rtlCol="0">
            <a:spAutoFit/>
          </a:bodyPr>
          <a:lstStyle/>
          <a:p>
            <a:pPr algn="ctr" eaLnBrk="1" hangingPunct="1"/>
            <a:r>
              <a:rPr lang="en-US" sz="6600" b="1" dirty="0">
                <a:solidFill>
                  <a:srgbClr val="0000FF"/>
                </a:solidFill>
                <a:latin typeface="Arial" panose="020B0604020202020204" pitchFamily="34" charset="0"/>
                <a:cs typeface="Arial" panose="020B0604020202020204" pitchFamily="34" charset="0"/>
              </a:rPr>
              <a:t>Owner of 1600 patents!</a:t>
            </a:r>
          </a:p>
          <a:p>
            <a:pPr algn="ctr" eaLnBrk="1" hangingPunct="1"/>
            <a:endParaRPr lang="en-US" sz="4400" b="1" dirty="0">
              <a:solidFill>
                <a:srgbClr val="0000FF"/>
              </a:solidFill>
              <a:latin typeface="Arial" panose="020B0604020202020204" pitchFamily="34" charset="0"/>
              <a:cs typeface="Arial" panose="020B0604020202020204" pitchFamily="34" charset="0"/>
            </a:endParaRPr>
          </a:p>
          <a:p>
            <a:pPr algn="ctr" eaLnBrk="1" hangingPunct="1"/>
            <a:r>
              <a:rPr lang="en-US" sz="5400" b="1" dirty="0">
                <a:solidFill>
                  <a:srgbClr val="0000FF"/>
                </a:solidFill>
                <a:latin typeface="Arial" panose="020B0604020202020204" pitchFamily="34" charset="0"/>
                <a:cs typeface="Arial" panose="020B0604020202020204" pitchFamily="34" charset="0"/>
              </a:rPr>
              <a:t>27 honorary degrees </a:t>
            </a:r>
            <a:br>
              <a:rPr lang="en-US" sz="5400" b="1" dirty="0">
                <a:solidFill>
                  <a:srgbClr val="0000FF"/>
                </a:solidFill>
                <a:latin typeface="Arial" panose="020B0604020202020204" pitchFamily="34" charset="0"/>
                <a:cs typeface="Arial" panose="020B0604020202020204" pitchFamily="34" charset="0"/>
              </a:rPr>
            </a:br>
            <a:r>
              <a:rPr lang="en-US" sz="5400" b="1" dirty="0">
                <a:solidFill>
                  <a:srgbClr val="0000FF"/>
                </a:solidFill>
                <a:latin typeface="Arial" panose="020B0604020202020204" pitchFamily="34" charset="0"/>
                <a:cs typeface="Arial" panose="020B0604020202020204" pitchFamily="34" charset="0"/>
              </a:rPr>
              <a:t>from universities </a:t>
            </a:r>
            <a:br>
              <a:rPr lang="en-US" sz="5400" b="1" dirty="0">
                <a:solidFill>
                  <a:srgbClr val="0000FF"/>
                </a:solidFill>
                <a:latin typeface="Arial" panose="020B0604020202020204" pitchFamily="34" charset="0"/>
                <a:cs typeface="Arial" panose="020B0604020202020204" pitchFamily="34" charset="0"/>
              </a:rPr>
            </a:br>
            <a:r>
              <a:rPr lang="en-US" sz="5400" b="1" dirty="0">
                <a:solidFill>
                  <a:srgbClr val="0000FF"/>
                </a:solidFill>
                <a:latin typeface="Arial" panose="020B0604020202020204" pitchFamily="34" charset="0"/>
                <a:cs typeface="Arial" panose="020B0604020202020204" pitchFamily="34" charset="0"/>
              </a:rPr>
              <a:t>all over the world </a:t>
            </a:r>
            <a:br>
              <a:rPr lang="en-US" sz="5400" b="1" dirty="0">
                <a:solidFill>
                  <a:srgbClr val="0000FF"/>
                </a:solidFill>
                <a:latin typeface="Arial" panose="020B0604020202020204" pitchFamily="34" charset="0"/>
                <a:cs typeface="Arial" panose="020B0604020202020204" pitchFamily="34" charset="0"/>
              </a:rPr>
            </a:br>
            <a:r>
              <a:rPr lang="en-US" sz="4400" b="1" dirty="0">
                <a:solidFill>
                  <a:srgbClr val="0000FF"/>
                </a:solidFill>
                <a:latin typeface="Arial" panose="020B0604020202020204" pitchFamily="34" charset="0"/>
                <a:cs typeface="Arial" panose="020B0604020202020204" pitchFamily="34" charset="0"/>
              </a:rPr>
              <a:t>(1870 to 1925)</a:t>
            </a:r>
            <a:endParaRPr lang="en-AU" sz="5400" b="1" dirty="0">
              <a:solidFill>
                <a:srgbClr val="0000FF"/>
              </a:solidFill>
              <a:latin typeface="Arial" panose="020B0604020202020204" pitchFamily="34" charset="0"/>
              <a:cs typeface="Arial" panose="020B0604020202020204" pitchFamily="34" charset="0"/>
            </a:endParaRPr>
          </a:p>
        </p:txBody>
      </p:sp>
      <p:pic>
        <p:nvPicPr>
          <p:cNvPr id="3" name="Picture 2" descr="A person with a mustache&#10;&#10;AI-generated content may be incorrect.">
            <a:extLst>
              <a:ext uri="{FF2B5EF4-FFF2-40B4-BE49-F238E27FC236}">
                <a16:creationId xmlns:a16="http://schemas.microsoft.com/office/drawing/2014/main" id="{00AFA1B3-27D8-4550-B30C-7975D8206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3580837"/>
            <a:ext cx="4346275" cy="5753342"/>
          </a:xfrm>
          <a:prstGeom prst="rect">
            <a:avLst/>
          </a:prstGeom>
        </p:spPr>
      </p:pic>
    </p:spTree>
    <p:extLst>
      <p:ext uri="{BB962C8B-B14F-4D97-AF65-F5344CB8AC3E}">
        <p14:creationId xmlns:p14="http://schemas.microsoft.com/office/powerpoint/2010/main" val="181853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662863" y="3535121"/>
            <a:ext cx="4150490" cy="2482748"/>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922127" y="7434182"/>
            <a:ext cx="1665413" cy="1601825"/>
          </a:xfrm>
          <a:prstGeom prst="rect">
            <a:avLst/>
          </a:prstGeom>
        </p:spPr>
      </p:pic>
      <p:grpSp>
        <p:nvGrpSpPr>
          <p:cNvPr id="10" name="Group 10"/>
          <p:cNvGrpSpPr/>
          <p:nvPr/>
        </p:nvGrpSpPr>
        <p:grpSpPr>
          <a:xfrm>
            <a:off x="1474650" y="1562101"/>
            <a:ext cx="6760953" cy="4087413"/>
            <a:chOff x="0" y="85725"/>
            <a:chExt cx="9014604" cy="5449883"/>
          </a:xfrm>
        </p:grpSpPr>
        <p:sp>
          <p:nvSpPr>
            <p:cNvPr id="11" name="TextBox 11"/>
            <p:cNvSpPr txBox="1"/>
            <p:nvPr/>
          </p:nvSpPr>
          <p:spPr>
            <a:xfrm>
              <a:off x="0" y="85725"/>
              <a:ext cx="9014604" cy="3248751"/>
            </a:xfrm>
            <a:prstGeom prst="rect">
              <a:avLst/>
            </a:prstGeom>
          </p:spPr>
          <p:txBody>
            <a:bodyPr lIns="0" tIns="0" rIns="0" bIns="0" rtlCol="0" anchor="t">
              <a:spAutoFit/>
            </a:bodyPr>
            <a:lstStyle/>
            <a:p>
              <a:pPr>
                <a:lnSpc>
                  <a:spcPts val="9351"/>
                </a:lnSpc>
              </a:pPr>
              <a:r>
                <a:rPr lang="en-US" sz="8501" dirty="0">
                  <a:solidFill>
                    <a:srgbClr val="103779"/>
                  </a:solidFill>
                  <a:latin typeface="Halant Medium Bold"/>
                </a:rPr>
                <a:t> </a:t>
              </a:r>
            </a:p>
            <a:p>
              <a:pPr>
                <a:lnSpc>
                  <a:spcPts val="9351"/>
                </a:lnSpc>
              </a:pPr>
              <a:endParaRPr lang="en-US" sz="8501" dirty="0">
                <a:solidFill>
                  <a:srgbClr val="103779"/>
                </a:solidFill>
                <a:latin typeface="Halant Medium Bold"/>
              </a:endParaRPr>
            </a:p>
          </p:txBody>
        </p:sp>
        <p:sp>
          <p:nvSpPr>
            <p:cNvPr id="12" name="TextBox 12"/>
            <p:cNvSpPr txBox="1"/>
            <p:nvPr/>
          </p:nvSpPr>
          <p:spPr>
            <a:xfrm>
              <a:off x="0" y="5094804"/>
              <a:ext cx="9014604" cy="440804"/>
            </a:xfrm>
            <a:prstGeom prst="rect">
              <a:avLst/>
            </a:prstGeom>
          </p:spPr>
          <p:txBody>
            <a:bodyPr lIns="0" tIns="0" rIns="0" bIns="0" rtlCol="0" anchor="t">
              <a:spAutoFit/>
            </a:bodyPr>
            <a:lstStyle/>
            <a:p>
              <a:pPr>
                <a:lnSpc>
                  <a:spcPts val="2730"/>
                </a:lnSpc>
              </a:pPr>
              <a:endParaRPr lang="en-US" sz="2100" dirty="0">
                <a:solidFill>
                  <a:srgbClr val="103779"/>
                </a:solidFill>
                <a:latin typeface="Assistant Regular"/>
              </a:endParaRPr>
            </a:p>
          </p:txBody>
        </p:sp>
        <p:sp>
          <p:nvSpPr>
            <p:cNvPr id="13" name="TextBox 13"/>
            <p:cNvSpPr txBox="1"/>
            <p:nvPr/>
          </p:nvSpPr>
          <p:spPr>
            <a:xfrm>
              <a:off x="0" y="3886260"/>
              <a:ext cx="9014604" cy="679588"/>
            </a:xfrm>
            <a:prstGeom prst="rect">
              <a:avLst/>
            </a:prstGeom>
          </p:spPr>
          <p:txBody>
            <a:bodyPr lIns="0" tIns="0" rIns="0" bIns="0" rtlCol="0" anchor="t">
              <a:spAutoFit/>
            </a:bodyPr>
            <a:lstStyle/>
            <a:p>
              <a:pPr>
                <a:lnSpc>
                  <a:spcPts val="3851"/>
                </a:lnSpc>
              </a:pPr>
              <a:endParaRPr lang="en-US" sz="3499" spc="-35" dirty="0">
                <a:solidFill>
                  <a:srgbClr val="103779"/>
                </a:solidFill>
                <a:latin typeface="Halant Medium"/>
              </a:endParaRPr>
            </a:p>
          </p:txBody>
        </p:sp>
      </p:grpSp>
      <p:sp>
        <p:nvSpPr>
          <p:cNvPr id="3" name="TextBox 2">
            <a:extLst>
              <a:ext uri="{FF2B5EF4-FFF2-40B4-BE49-F238E27FC236}">
                <a16:creationId xmlns:a16="http://schemas.microsoft.com/office/drawing/2014/main" id="{843FBBB4-420A-4B76-B31D-AEE34483FFED}"/>
              </a:ext>
            </a:extLst>
          </p:cNvPr>
          <p:cNvSpPr txBox="1"/>
          <p:nvPr/>
        </p:nvSpPr>
        <p:spPr>
          <a:xfrm>
            <a:off x="6928" y="205673"/>
            <a:ext cx="18287999" cy="1400512"/>
          </a:xfrm>
          <a:prstGeom prst="rect">
            <a:avLst/>
          </a:prstGeom>
          <a:noFill/>
        </p:spPr>
        <p:txBody>
          <a:bodyPr wrap="square" rtlCol="0">
            <a:spAutoFit/>
          </a:bodyPr>
          <a:lstStyle/>
          <a:p>
            <a:pPr algn="ctr"/>
            <a:r>
              <a:rPr lang="en-AU" sz="8501" b="1" i="1" dirty="0">
                <a:solidFill>
                  <a:srgbClr val="0000FF"/>
                </a:solidFill>
                <a:latin typeface="Arial" panose="020B0604020202020204" pitchFamily="34" charset="0"/>
                <a:cs typeface="Arial" panose="020B0604020202020204" pitchFamily="34" charset="0"/>
              </a:rPr>
              <a:t>The Chakra Balancer</a:t>
            </a:r>
          </a:p>
        </p:txBody>
      </p:sp>
      <p:pic>
        <p:nvPicPr>
          <p:cNvPr id="4" name="Picture 3">
            <a:extLst>
              <a:ext uri="{FF2B5EF4-FFF2-40B4-BE49-F238E27FC236}">
                <a16:creationId xmlns:a16="http://schemas.microsoft.com/office/drawing/2014/main" id="{EB3FC2B9-3171-01A8-9C89-C6923CD3F9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0230" y="2313463"/>
            <a:ext cx="7447540" cy="7767864"/>
          </a:xfrm>
          <a:prstGeom prst="rect">
            <a:avLst/>
          </a:prstGeom>
        </p:spPr>
      </p:pic>
      <p:sp>
        <p:nvSpPr>
          <p:cNvPr id="6" name="TextBox 5">
            <a:extLst>
              <a:ext uri="{FF2B5EF4-FFF2-40B4-BE49-F238E27FC236}">
                <a16:creationId xmlns:a16="http://schemas.microsoft.com/office/drawing/2014/main" id="{DAF9087E-19AF-5700-68B3-76DA27D2BD3A}"/>
              </a:ext>
            </a:extLst>
          </p:cNvPr>
          <p:cNvSpPr txBox="1"/>
          <p:nvPr/>
        </p:nvSpPr>
        <p:spPr>
          <a:xfrm>
            <a:off x="6928" y="1540937"/>
            <a:ext cx="18287999" cy="984885"/>
          </a:xfrm>
          <a:prstGeom prst="rect">
            <a:avLst/>
          </a:prstGeom>
          <a:noFill/>
        </p:spPr>
        <p:txBody>
          <a:bodyPr wrap="square">
            <a:spAutoFit/>
          </a:bodyPr>
          <a:lstStyle/>
          <a:p>
            <a:pPr algn="ctr"/>
            <a:r>
              <a:rPr lang="en-AU" sz="4000" b="1" i="1" kern="100" dirty="0">
                <a:effectLst/>
                <a:latin typeface="Arial" panose="020B0604020202020204" pitchFamily="34" charset="0"/>
                <a:ea typeface="Segoe UI Emoji" panose="020B0502040204020203" pitchFamily="34" charset="0"/>
              </a:rPr>
              <a:t>To open &amp; balance your clients or your chakras.  Also, for blood cleansing</a:t>
            </a:r>
            <a:r>
              <a:rPr lang="en-AU" sz="1800" i="1" kern="100" dirty="0">
                <a:effectLst/>
                <a:latin typeface="Arial" panose="020B0604020202020204" pitchFamily="34" charset="0"/>
                <a:ea typeface="Segoe UI Emoji" panose="020B0502040204020203" pitchFamily="34" charset="0"/>
              </a:rPr>
              <a:t>.</a:t>
            </a:r>
            <a:br>
              <a:rPr lang="en-AU" sz="1800" kern="100" dirty="0">
                <a:effectLst/>
                <a:latin typeface="Arial" panose="020B0604020202020204" pitchFamily="34" charset="0"/>
                <a:ea typeface="Segoe UI Emoji" panose="020B0502040204020203" pitchFamily="34" charset="0"/>
              </a:rPr>
            </a:br>
            <a:endParaRPr lang="en-AU" dirty="0"/>
          </a:p>
        </p:txBody>
      </p:sp>
    </p:spTree>
    <p:extLst>
      <p:ext uri="{BB962C8B-B14F-4D97-AF65-F5344CB8AC3E}">
        <p14:creationId xmlns:p14="http://schemas.microsoft.com/office/powerpoint/2010/main" val="18482822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662863" y="3535121"/>
            <a:ext cx="4150490" cy="2482748"/>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922127" y="7434182"/>
            <a:ext cx="1665413" cy="1601825"/>
          </a:xfrm>
          <a:prstGeom prst="rect">
            <a:avLst/>
          </a:prstGeom>
        </p:spPr>
      </p:pic>
      <p:grpSp>
        <p:nvGrpSpPr>
          <p:cNvPr id="10" name="Group 10"/>
          <p:cNvGrpSpPr/>
          <p:nvPr/>
        </p:nvGrpSpPr>
        <p:grpSpPr>
          <a:xfrm>
            <a:off x="1474650" y="1562101"/>
            <a:ext cx="6760953" cy="4087413"/>
            <a:chOff x="0" y="85725"/>
            <a:chExt cx="9014604" cy="5449883"/>
          </a:xfrm>
        </p:grpSpPr>
        <p:sp>
          <p:nvSpPr>
            <p:cNvPr id="11" name="TextBox 11"/>
            <p:cNvSpPr txBox="1"/>
            <p:nvPr/>
          </p:nvSpPr>
          <p:spPr>
            <a:xfrm>
              <a:off x="0" y="85725"/>
              <a:ext cx="9014604" cy="3248751"/>
            </a:xfrm>
            <a:prstGeom prst="rect">
              <a:avLst/>
            </a:prstGeom>
          </p:spPr>
          <p:txBody>
            <a:bodyPr lIns="0" tIns="0" rIns="0" bIns="0" rtlCol="0" anchor="t">
              <a:spAutoFit/>
            </a:bodyPr>
            <a:lstStyle/>
            <a:p>
              <a:pPr>
                <a:lnSpc>
                  <a:spcPts val="9351"/>
                </a:lnSpc>
              </a:pPr>
              <a:r>
                <a:rPr lang="en-US" sz="8501" dirty="0">
                  <a:solidFill>
                    <a:srgbClr val="103779"/>
                  </a:solidFill>
                  <a:latin typeface="Halant Medium Bold"/>
                </a:rPr>
                <a:t> </a:t>
              </a:r>
            </a:p>
            <a:p>
              <a:pPr>
                <a:lnSpc>
                  <a:spcPts val="9351"/>
                </a:lnSpc>
              </a:pPr>
              <a:endParaRPr lang="en-US" sz="8501" dirty="0">
                <a:solidFill>
                  <a:srgbClr val="103779"/>
                </a:solidFill>
                <a:latin typeface="Halant Medium Bold"/>
              </a:endParaRPr>
            </a:p>
          </p:txBody>
        </p:sp>
        <p:sp>
          <p:nvSpPr>
            <p:cNvPr id="12" name="TextBox 12"/>
            <p:cNvSpPr txBox="1"/>
            <p:nvPr/>
          </p:nvSpPr>
          <p:spPr>
            <a:xfrm>
              <a:off x="0" y="5094804"/>
              <a:ext cx="9014604" cy="440804"/>
            </a:xfrm>
            <a:prstGeom prst="rect">
              <a:avLst/>
            </a:prstGeom>
          </p:spPr>
          <p:txBody>
            <a:bodyPr lIns="0" tIns="0" rIns="0" bIns="0" rtlCol="0" anchor="t">
              <a:spAutoFit/>
            </a:bodyPr>
            <a:lstStyle/>
            <a:p>
              <a:pPr>
                <a:lnSpc>
                  <a:spcPts val="2730"/>
                </a:lnSpc>
              </a:pPr>
              <a:endParaRPr lang="en-US" sz="2100" dirty="0">
                <a:solidFill>
                  <a:srgbClr val="103779"/>
                </a:solidFill>
                <a:latin typeface="Assistant Regular"/>
              </a:endParaRPr>
            </a:p>
          </p:txBody>
        </p:sp>
        <p:sp>
          <p:nvSpPr>
            <p:cNvPr id="13" name="TextBox 13"/>
            <p:cNvSpPr txBox="1"/>
            <p:nvPr/>
          </p:nvSpPr>
          <p:spPr>
            <a:xfrm>
              <a:off x="0" y="3886260"/>
              <a:ext cx="9014604" cy="679588"/>
            </a:xfrm>
            <a:prstGeom prst="rect">
              <a:avLst/>
            </a:prstGeom>
          </p:spPr>
          <p:txBody>
            <a:bodyPr lIns="0" tIns="0" rIns="0" bIns="0" rtlCol="0" anchor="t">
              <a:spAutoFit/>
            </a:bodyPr>
            <a:lstStyle/>
            <a:p>
              <a:pPr>
                <a:lnSpc>
                  <a:spcPts val="3851"/>
                </a:lnSpc>
              </a:pPr>
              <a:endParaRPr lang="en-US" sz="3499" spc="-35" dirty="0">
                <a:solidFill>
                  <a:srgbClr val="103779"/>
                </a:solidFill>
                <a:latin typeface="Halant Medium"/>
              </a:endParaRPr>
            </a:p>
          </p:txBody>
        </p:sp>
      </p:grpSp>
      <p:sp>
        <p:nvSpPr>
          <p:cNvPr id="3" name="TextBox 2">
            <a:extLst>
              <a:ext uri="{FF2B5EF4-FFF2-40B4-BE49-F238E27FC236}">
                <a16:creationId xmlns:a16="http://schemas.microsoft.com/office/drawing/2014/main" id="{843FBBB4-420A-4B76-B31D-AEE34483FFED}"/>
              </a:ext>
            </a:extLst>
          </p:cNvPr>
          <p:cNvSpPr txBox="1"/>
          <p:nvPr/>
        </p:nvSpPr>
        <p:spPr>
          <a:xfrm>
            <a:off x="2971800" y="103507"/>
            <a:ext cx="11600243" cy="1400512"/>
          </a:xfrm>
          <a:prstGeom prst="rect">
            <a:avLst/>
          </a:prstGeom>
          <a:noFill/>
        </p:spPr>
        <p:txBody>
          <a:bodyPr wrap="square" rtlCol="0">
            <a:spAutoFit/>
          </a:bodyPr>
          <a:lstStyle/>
          <a:p>
            <a:pPr algn="ctr"/>
            <a:r>
              <a:rPr lang="en-AU" sz="8501" b="1" i="1" dirty="0">
                <a:solidFill>
                  <a:srgbClr val="0000FF"/>
                </a:solidFill>
                <a:latin typeface="Arial" panose="020B0604020202020204" pitchFamily="34" charset="0"/>
                <a:cs typeface="Arial" panose="020B0604020202020204" pitchFamily="34" charset="0"/>
              </a:rPr>
              <a:t>Practitioner Plates</a:t>
            </a:r>
          </a:p>
        </p:txBody>
      </p:sp>
      <p:pic>
        <p:nvPicPr>
          <p:cNvPr id="9" name="Picture 8">
            <a:extLst>
              <a:ext uri="{FF2B5EF4-FFF2-40B4-BE49-F238E27FC236}">
                <a16:creationId xmlns:a16="http://schemas.microsoft.com/office/drawing/2014/main" id="{488FE842-2AC6-C472-54A0-C563DE1623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826355"/>
            <a:ext cx="6081428" cy="7315714"/>
          </a:xfrm>
          <a:prstGeom prst="rect">
            <a:avLst/>
          </a:prstGeom>
        </p:spPr>
      </p:pic>
      <p:sp>
        <p:nvSpPr>
          <p:cNvPr id="4" name="TextBox 3">
            <a:extLst>
              <a:ext uri="{FF2B5EF4-FFF2-40B4-BE49-F238E27FC236}">
                <a16:creationId xmlns:a16="http://schemas.microsoft.com/office/drawing/2014/main" id="{792FA520-B8B9-6F8E-ED5E-710080FF4994}"/>
              </a:ext>
            </a:extLst>
          </p:cNvPr>
          <p:cNvSpPr txBox="1"/>
          <p:nvPr/>
        </p:nvSpPr>
        <p:spPr>
          <a:xfrm>
            <a:off x="6538628" y="1551710"/>
            <a:ext cx="11600244" cy="7571303"/>
          </a:xfrm>
          <a:prstGeom prst="rect">
            <a:avLst/>
          </a:prstGeom>
          <a:noFill/>
        </p:spPr>
        <p:txBody>
          <a:bodyPr wrap="square">
            <a:spAutoFit/>
          </a:bodyPr>
          <a:lstStyle/>
          <a:p>
            <a:pPr algn="ctr"/>
            <a:r>
              <a:rPr lang="en-AU" sz="5400" b="1" i="1" kern="100" dirty="0">
                <a:effectLst/>
                <a:latin typeface="Arial" panose="020B0604020202020204" pitchFamily="34" charset="0"/>
                <a:ea typeface="Segoe UI Emoji" panose="020B0502040204020203" pitchFamily="34" charset="0"/>
              </a:rPr>
              <a:t>For Healers &amp; their Clients, </a:t>
            </a:r>
            <a:br>
              <a:rPr lang="en-AU" sz="5400" b="1" i="1" kern="100" dirty="0">
                <a:effectLst/>
                <a:latin typeface="Arial" panose="020B0604020202020204" pitchFamily="34" charset="0"/>
                <a:ea typeface="Segoe UI Emoji" panose="020B0502040204020203" pitchFamily="34" charset="0"/>
              </a:rPr>
            </a:br>
            <a:r>
              <a:rPr lang="en-AU" sz="5400" b="1" i="1" kern="100" dirty="0">
                <a:effectLst/>
                <a:latin typeface="Arial" panose="020B0604020202020204" pitchFamily="34" charset="0"/>
                <a:ea typeface="Segoe UI Emoji" panose="020B0502040204020203" pitchFamily="34" charset="0"/>
              </a:rPr>
              <a:t>to strengthen and harmonize the healing practitioner's energy field, </a:t>
            </a:r>
            <a:br>
              <a:rPr lang="en-AU" sz="5400" b="1" i="1" kern="100" dirty="0">
                <a:effectLst/>
                <a:latin typeface="Arial" panose="020B0604020202020204" pitchFamily="34" charset="0"/>
                <a:ea typeface="Segoe UI Emoji" panose="020B0502040204020203" pitchFamily="34" charset="0"/>
              </a:rPr>
            </a:br>
            <a:r>
              <a:rPr lang="en-AU" sz="5400" b="1" i="1" kern="100" dirty="0">
                <a:effectLst/>
                <a:latin typeface="Arial" panose="020B0604020202020204" pitchFamily="34" charset="0"/>
                <a:ea typeface="Segoe UI Emoji" panose="020B0502040204020203" pitchFamily="34" charset="0"/>
              </a:rPr>
              <a:t>help alleviate psychic stress and create a harmonic space </a:t>
            </a:r>
            <a:br>
              <a:rPr lang="en-AU" sz="5400" b="1" i="1" kern="100" dirty="0">
                <a:effectLst/>
                <a:latin typeface="Arial" panose="020B0604020202020204" pitchFamily="34" charset="0"/>
                <a:ea typeface="Segoe UI Emoji" panose="020B0502040204020203" pitchFamily="34" charset="0"/>
              </a:rPr>
            </a:br>
            <a:r>
              <a:rPr lang="en-AU" sz="5400" b="1" i="1" kern="100" dirty="0">
                <a:effectLst/>
                <a:latin typeface="Arial" panose="020B0604020202020204" pitchFamily="34" charset="0"/>
                <a:ea typeface="Segoe UI Emoji" panose="020B0502040204020203" pitchFamily="34" charset="0"/>
              </a:rPr>
              <a:t>to help clients enter an </a:t>
            </a:r>
            <a:r>
              <a:rPr lang="en-AU" sz="5400" b="1" i="1" kern="100" dirty="0">
                <a:solidFill>
                  <a:srgbClr val="0000FF"/>
                </a:solidFill>
                <a:effectLst/>
                <a:latin typeface="Arial" panose="020B0604020202020204" pitchFamily="34" charset="0"/>
                <a:ea typeface="Segoe UI Emoji" panose="020B0502040204020203" pitchFamily="34" charset="0"/>
              </a:rPr>
              <a:t>Alpha/Theta brain-wave state</a:t>
            </a:r>
            <a:r>
              <a:rPr lang="en-AU" sz="5400" b="1" i="1" kern="100" dirty="0">
                <a:effectLst/>
                <a:latin typeface="Arial" panose="020B0604020202020204" pitchFamily="34" charset="0"/>
                <a:ea typeface="Segoe UI Emoji" panose="020B0502040204020203" pitchFamily="34" charset="0"/>
              </a:rPr>
              <a:t>, </a:t>
            </a:r>
            <a:r>
              <a:rPr lang="en-AU" sz="5400" b="1" i="1" kern="100" dirty="0">
                <a:solidFill>
                  <a:srgbClr val="FF00FF"/>
                </a:solidFill>
                <a:effectLst/>
                <a:latin typeface="Arial" panose="020B0604020202020204" pitchFamily="34" charset="0"/>
                <a:ea typeface="Segoe UI Emoji" panose="020B0502040204020203" pitchFamily="34" charset="0"/>
              </a:rPr>
              <a:t>making the Practitioner's work more effective and accelerated. </a:t>
            </a:r>
            <a:endParaRPr lang="en-AU" sz="5400" b="1" i="1" dirty="0">
              <a:solidFill>
                <a:srgbClr val="FF00FF"/>
              </a:solidFill>
            </a:endParaRPr>
          </a:p>
        </p:txBody>
      </p:sp>
    </p:spTree>
    <p:extLst>
      <p:ext uri="{BB962C8B-B14F-4D97-AF65-F5344CB8AC3E}">
        <p14:creationId xmlns:p14="http://schemas.microsoft.com/office/powerpoint/2010/main" val="20304945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7F03C-66D5-386A-4E27-7CB801A3DB30}"/>
            </a:ext>
          </a:extLst>
        </p:cNvPr>
        <p:cNvGrpSpPr/>
        <p:nvPr/>
      </p:nvGrpSpPr>
      <p:grpSpPr>
        <a:xfrm>
          <a:off x="0" y="0"/>
          <a:ext cx="0" cy="0"/>
          <a:chOff x="0" y="0"/>
          <a:chExt cx="0" cy="0"/>
        </a:xfrm>
      </p:grpSpPr>
      <p:pic>
        <p:nvPicPr>
          <p:cNvPr id="5" name="Picture 5">
            <a:extLst>
              <a:ext uri="{FF2B5EF4-FFF2-40B4-BE49-F238E27FC236}">
                <a16:creationId xmlns:a16="http://schemas.microsoft.com/office/drawing/2014/main" id="{ECE4A68C-F9C3-C170-1008-C090763AA0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662863" y="3535121"/>
            <a:ext cx="4150490" cy="2482748"/>
          </a:xfrm>
          <a:prstGeom prst="rect">
            <a:avLst/>
          </a:prstGeom>
        </p:spPr>
      </p:pic>
      <p:pic>
        <p:nvPicPr>
          <p:cNvPr id="7" name="Picture 7">
            <a:extLst>
              <a:ext uri="{FF2B5EF4-FFF2-40B4-BE49-F238E27FC236}">
                <a16:creationId xmlns:a16="http://schemas.microsoft.com/office/drawing/2014/main" id="{4A15ACC9-4049-95E7-3514-DD033285342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922127" y="7434182"/>
            <a:ext cx="1665413" cy="1601825"/>
          </a:xfrm>
          <a:prstGeom prst="rect">
            <a:avLst/>
          </a:prstGeom>
        </p:spPr>
      </p:pic>
      <p:sp>
        <p:nvSpPr>
          <p:cNvPr id="3" name="TextBox 2">
            <a:extLst>
              <a:ext uri="{FF2B5EF4-FFF2-40B4-BE49-F238E27FC236}">
                <a16:creationId xmlns:a16="http://schemas.microsoft.com/office/drawing/2014/main" id="{BA0E62D3-914B-F9BF-318F-97A9E2D26A5E}"/>
              </a:ext>
            </a:extLst>
          </p:cNvPr>
          <p:cNvSpPr txBox="1"/>
          <p:nvPr/>
        </p:nvSpPr>
        <p:spPr>
          <a:xfrm>
            <a:off x="2915857" y="151799"/>
            <a:ext cx="11600243" cy="1400512"/>
          </a:xfrm>
          <a:prstGeom prst="rect">
            <a:avLst/>
          </a:prstGeom>
          <a:noFill/>
        </p:spPr>
        <p:txBody>
          <a:bodyPr wrap="square" rtlCol="0">
            <a:spAutoFit/>
          </a:bodyPr>
          <a:lstStyle/>
          <a:p>
            <a:pPr algn="ctr"/>
            <a:r>
              <a:rPr lang="en-AU" sz="8501" b="1" i="1" dirty="0">
                <a:solidFill>
                  <a:srgbClr val="0000FF"/>
                </a:solidFill>
                <a:latin typeface="Arial" panose="020B0604020202020204" pitchFamily="34" charset="0"/>
                <a:cs typeface="Arial" panose="020B0604020202020204" pitchFamily="34" charset="0"/>
              </a:rPr>
              <a:t>Eye Awakener</a:t>
            </a:r>
          </a:p>
        </p:txBody>
      </p:sp>
      <p:pic>
        <p:nvPicPr>
          <p:cNvPr id="4" name="Picture 3" descr="A blue circle with a white background&#10;&#10;AI-generated content may be incorrect.">
            <a:extLst>
              <a:ext uri="{FF2B5EF4-FFF2-40B4-BE49-F238E27FC236}">
                <a16:creationId xmlns:a16="http://schemas.microsoft.com/office/drawing/2014/main" id="{79602D14-777B-7D1B-18AA-93A2FFFF6C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3106" y="3756114"/>
            <a:ext cx="7374332" cy="6490855"/>
          </a:xfrm>
          <a:prstGeom prst="rect">
            <a:avLst/>
          </a:prstGeom>
        </p:spPr>
      </p:pic>
      <p:pic>
        <p:nvPicPr>
          <p:cNvPr id="14" name="Picture 13" descr="A person wearing glasses and smiling&#10;&#10;AI-generated content may be incorrect.">
            <a:extLst>
              <a:ext uri="{FF2B5EF4-FFF2-40B4-BE49-F238E27FC236}">
                <a16:creationId xmlns:a16="http://schemas.microsoft.com/office/drawing/2014/main" id="{692E8058-08C1-146F-5E73-4A8CD33058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85780" y="3699565"/>
            <a:ext cx="4868141" cy="6490855"/>
          </a:xfrm>
          <a:prstGeom prst="rect">
            <a:avLst/>
          </a:prstGeom>
        </p:spPr>
      </p:pic>
      <p:sp>
        <p:nvSpPr>
          <p:cNvPr id="6" name="TextBox 5">
            <a:extLst>
              <a:ext uri="{FF2B5EF4-FFF2-40B4-BE49-F238E27FC236}">
                <a16:creationId xmlns:a16="http://schemas.microsoft.com/office/drawing/2014/main" id="{BFC3C1C9-D210-2222-7589-0B593B3842B2}"/>
              </a:ext>
            </a:extLst>
          </p:cNvPr>
          <p:cNvSpPr txBox="1"/>
          <p:nvPr/>
        </p:nvSpPr>
        <p:spPr>
          <a:xfrm>
            <a:off x="0" y="1788782"/>
            <a:ext cx="18288000" cy="1323439"/>
          </a:xfrm>
          <a:prstGeom prst="rect">
            <a:avLst/>
          </a:prstGeom>
          <a:noFill/>
        </p:spPr>
        <p:txBody>
          <a:bodyPr wrap="square">
            <a:spAutoFit/>
          </a:bodyPr>
          <a:lstStyle/>
          <a:p>
            <a:pPr algn="ctr" fontAlgn="base">
              <a:buNone/>
            </a:pPr>
            <a:r>
              <a:rPr lang="en-AU" sz="4000" b="1" i="1" kern="100" dirty="0">
                <a:solidFill>
                  <a:srgbClr val="000000"/>
                </a:solidFill>
                <a:effectLst/>
                <a:latin typeface="Arial" panose="020B0604020202020204" pitchFamily="34" charset="0"/>
                <a:ea typeface="Segoe UI Emoji" panose="020B0502040204020203" pitchFamily="34" charset="0"/>
              </a:rPr>
              <a:t>Designed to open your third eye, help you achieve a state of calm and focus, and assist in the improvement of your vision.</a:t>
            </a:r>
            <a:endParaRPr lang="en-AU" sz="5400" b="1" i="1" kern="100" dirty="0">
              <a:solidFill>
                <a:srgbClr val="000000"/>
              </a:solidFill>
              <a:effectLst/>
              <a:latin typeface="Segoe UI" panose="020B0502040204020203" pitchFamily="34" charset="0"/>
              <a:ea typeface="Segoe UI Emoji" panose="020B0502040204020203" pitchFamily="34" charset="0"/>
            </a:endParaRPr>
          </a:p>
        </p:txBody>
      </p:sp>
    </p:spTree>
    <p:extLst>
      <p:ext uri="{BB962C8B-B14F-4D97-AF65-F5344CB8AC3E}">
        <p14:creationId xmlns:p14="http://schemas.microsoft.com/office/powerpoint/2010/main" val="30036886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67801-BD1D-113D-7D21-3052E7C4D293}"/>
            </a:ext>
          </a:extLst>
        </p:cNvPr>
        <p:cNvGrpSpPr/>
        <p:nvPr/>
      </p:nvGrpSpPr>
      <p:grpSpPr>
        <a:xfrm>
          <a:off x="0" y="0"/>
          <a:ext cx="0" cy="0"/>
          <a:chOff x="0" y="0"/>
          <a:chExt cx="0" cy="0"/>
        </a:xfrm>
      </p:grpSpPr>
      <p:pic>
        <p:nvPicPr>
          <p:cNvPr id="5" name="Picture 5">
            <a:extLst>
              <a:ext uri="{FF2B5EF4-FFF2-40B4-BE49-F238E27FC236}">
                <a16:creationId xmlns:a16="http://schemas.microsoft.com/office/drawing/2014/main" id="{38EE0764-82A7-1794-1277-58E42E299F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662863" y="3535121"/>
            <a:ext cx="4150490" cy="2482748"/>
          </a:xfrm>
          <a:prstGeom prst="rect">
            <a:avLst/>
          </a:prstGeom>
        </p:spPr>
      </p:pic>
      <p:pic>
        <p:nvPicPr>
          <p:cNvPr id="7" name="Picture 7">
            <a:extLst>
              <a:ext uri="{FF2B5EF4-FFF2-40B4-BE49-F238E27FC236}">
                <a16:creationId xmlns:a16="http://schemas.microsoft.com/office/drawing/2014/main" id="{1371C182-3CBC-1968-304E-36CCA31AC9D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922127" y="7434182"/>
            <a:ext cx="1665413" cy="1601825"/>
          </a:xfrm>
          <a:prstGeom prst="rect">
            <a:avLst/>
          </a:prstGeom>
        </p:spPr>
      </p:pic>
      <p:sp>
        <p:nvSpPr>
          <p:cNvPr id="3" name="TextBox 2">
            <a:extLst>
              <a:ext uri="{FF2B5EF4-FFF2-40B4-BE49-F238E27FC236}">
                <a16:creationId xmlns:a16="http://schemas.microsoft.com/office/drawing/2014/main" id="{EA234DA5-8B02-75E7-FC66-2214C222AC6E}"/>
              </a:ext>
            </a:extLst>
          </p:cNvPr>
          <p:cNvSpPr txBox="1"/>
          <p:nvPr/>
        </p:nvSpPr>
        <p:spPr>
          <a:xfrm>
            <a:off x="0" y="0"/>
            <a:ext cx="18288000" cy="1400512"/>
          </a:xfrm>
          <a:prstGeom prst="rect">
            <a:avLst/>
          </a:prstGeom>
          <a:noFill/>
        </p:spPr>
        <p:txBody>
          <a:bodyPr wrap="square" rtlCol="0">
            <a:spAutoFit/>
          </a:bodyPr>
          <a:lstStyle/>
          <a:p>
            <a:pPr algn="ctr"/>
            <a:r>
              <a:rPr lang="en-AU" sz="8501" b="1" i="1" dirty="0">
                <a:solidFill>
                  <a:srgbClr val="0000FF"/>
                </a:solidFill>
                <a:latin typeface="Arial" panose="020B0604020202020204" pitchFamily="34" charset="0"/>
                <a:cs typeface="Arial" panose="020B0604020202020204" pitchFamily="34" charset="0"/>
              </a:rPr>
              <a:t>The Amplifier</a:t>
            </a:r>
          </a:p>
        </p:txBody>
      </p:sp>
      <p:pic>
        <p:nvPicPr>
          <p:cNvPr id="6" name="Picture 5" descr="A purple hexagon shaped object&#10;&#10;AI-generated content may be incorrect.">
            <a:extLst>
              <a:ext uri="{FF2B5EF4-FFF2-40B4-BE49-F238E27FC236}">
                <a16:creationId xmlns:a16="http://schemas.microsoft.com/office/drawing/2014/main" id="{C49FF229-9222-DF6E-2AD8-68AEE7C7D8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4257" y="3730315"/>
            <a:ext cx="6632422" cy="6556685"/>
          </a:xfrm>
          <a:prstGeom prst="rect">
            <a:avLst/>
          </a:prstGeom>
        </p:spPr>
      </p:pic>
      <p:sp>
        <p:nvSpPr>
          <p:cNvPr id="4" name="TextBox 3">
            <a:extLst>
              <a:ext uri="{FF2B5EF4-FFF2-40B4-BE49-F238E27FC236}">
                <a16:creationId xmlns:a16="http://schemas.microsoft.com/office/drawing/2014/main" id="{0597E820-813A-9E99-8BAB-9C0D166DF3C0}"/>
              </a:ext>
            </a:extLst>
          </p:cNvPr>
          <p:cNvSpPr txBox="1"/>
          <p:nvPr/>
        </p:nvSpPr>
        <p:spPr>
          <a:xfrm>
            <a:off x="0" y="1404355"/>
            <a:ext cx="18288000" cy="2062103"/>
          </a:xfrm>
          <a:prstGeom prst="rect">
            <a:avLst/>
          </a:prstGeom>
          <a:noFill/>
        </p:spPr>
        <p:txBody>
          <a:bodyPr wrap="square">
            <a:spAutoFit/>
          </a:bodyPr>
          <a:lstStyle/>
          <a:p>
            <a:pPr algn="ctr" fontAlgn="base">
              <a:buNone/>
            </a:pPr>
            <a:r>
              <a:rPr lang="en-AU" sz="3200" b="1" kern="100" dirty="0">
                <a:solidFill>
                  <a:srgbClr val="000000"/>
                </a:solidFill>
                <a:effectLst/>
                <a:latin typeface="Arial" panose="020B0604020202020204" pitchFamily="34" charset="0"/>
                <a:ea typeface="Segoe UI Emoji" panose="020B0502040204020203" pitchFamily="34" charset="0"/>
              </a:rPr>
              <a:t>is great for meditation &amp; to amplify your office/business work, spiritual work, creativity, etc.</a:t>
            </a:r>
            <a:br>
              <a:rPr lang="en-AU" sz="3200" b="1" kern="100" dirty="0">
                <a:solidFill>
                  <a:srgbClr val="000000"/>
                </a:solidFill>
                <a:effectLst/>
                <a:latin typeface="Arial" panose="020B0604020202020204" pitchFamily="34" charset="0"/>
                <a:ea typeface="Segoe UI Emoji" panose="020B0502040204020203" pitchFamily="34" charset="0"/>
              </a:rPr>
            </a:br>
            <a:endParaRPr lang="en-AU" sz="3200" b="1" kern="100" dirty="0">
              <a:solidFill>
                <a:srgbClr val="000000"/>
              </a:solidFill>
              <a:effectLst/>
              <a:latin typeface="Arial" panose="020B0604020202020204" pitchFamily="34" charset="0"/>
              <a:ea typeface="Segoe UI Emoji" panose="020B0502040204020203" pitchFamily="34" charset="0"/>
            </a:endParaRPr>
          </a:p>
          <a:p>
            <a:pPr algn="ctr" fontAlgn="base">
              <a:buNone/>
            </a:pPr>
            <a:r>
              <a:rPr lang="en-AU" sz="3200" b="1" kern="100" dirty="0">
                <a:solidFill>
                  <a:srgbClr val="000000"/>
                </a:solidFill>
                <a:effectLst/>
                <a:latin typeface="Arial" panose="020B0604020202020204" pitchFamily="34" charset="0"/>
                <a:ea typeface="Segoe UI Emoji" panose="020B0502040204020203" pitchFamily="34" charset="0"/>
              </a:rPr>
              <a:t>It also amplifies your connectedness to your clients.</a:t>
            </a:r>
            <a:r>
              <a:rPr lang="en-AU" sz="3200" b="1" kern="100" dirty="0">
                <a:solidFill>
                  <a:srgbClr val="000000"/>
                </a:solidFill>
                <a:latin typeface="Arial" panose="020B0604020202020204" pitchFamily="34" charset="0"/>
                <a:ea typeface="Segoe UI Emoji" panose="020B0502040204020203" pitchFamily="34" charset="0"/>
              </a:rPr>
              <a:t> </a:t>
            </a:r>
            <a:br>
              <a:rPr lang="en-AU" sz="3200" b="1" kern="100" dirty="0">
                <a:solidFill>
                  <a:srgbClr val="000000"/>
                </a:solidFill>
                <a:latin typeface="Arial" panose="020B0604020202020204" pitchFamily="34" charset="0"/>
                <a:ea typeface="Segoe UI Emoji" panose="020B0502040204020203" pitchFamily="34" charset="0"/>
              </a:rPr>
            </a:br>
            <a:r>
              <a:rPr lang="en-AU" sz="3200" b="1" kern="100" dirty="0">
                <a:solidFill>
                  <a:srgbClr val="000000"/>
                </a:solidFill>
                <a:latin typeface="Arial" panose="020B0604020202020204" pitchFamily="34" charset="0"/>
                <a:ea typeface="Segoe UI Emoji" panose="020B0502040204020203" pitchFamily="34" charset="0"/>
              </a:rPr>
              <a:t>And is </a:t>
            </a:r>
            <a:r>
              <a:rPr lang="en-AU" sz="3200" b="1" kern="100" dirty="0">
                <a:solidFill>
                  <a:srgbClr val="000000"/>
                </a:solidFill>
                <a:effectLst/>
                <a:latin typeface="Arial" panose="020B0604020202020204" pitchFamily="34" charset="0"/>
                <a:ea typeface="Segoe UI Emoji" panose="020B0502040204020203" pitchFamily="34" charset="0"/>
              </a:rPr>
              <a:t>excellent to amplify the energetic effects of other plates, such as the Chakra Balancer.</a:t>
            </a:r>
            <a:endParaRPr lang="en-AU" sz="4400" b="1" kern="100" dirty="0">
              <a:solidFill>
                <a:srgbClr val="000000"/>
              </a:solidFill>
              <a:effectLst/>
              <a:latin typeface="Segoe UI" panose="020B0502040204020203" pitchFamily="34" charset="0"/>
              <a:ea typeface="Segoe UI Emoji" panose="020B0502040204020203" pitchFamily="34" charset="0"/>
            </a:endParaRPr>
          </a:p>
        </p:txBody>
      </p:sp>
    </p:spTree>
    <p:extLst>
      <p:ext uri="{BB962C8B-B14F-4D97-AF65-F5344CB8AC3E}">
        <p14:creationId xmlns:p14="http://schemas.microsoft.com/office/powerpoint/2010/main" val="21147823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A6A20-ABF2-B97A-155A-1A2ECBB97B2F}"/>
            </a:ext>
          </a:extLst>
        </p:cNvPr>
        <p:cNvGrpSpPr/>
        <p:nvPr/>
      </p:nvGrpSpPr>
      <p:grpSpPr>
        <a:xfrm>
          <a:off x="0" y="0"/>
          <a:ext cx="0" cy="0"/>
          <a:chOff x="0" y="0"/>
          <a:chExt cx="0" cy="0"/>
        </a:xfrm>
      </p:grpSpPr>
      <p:pic>
        <p:nvPicPr>
          <p:cNvPr id="7" name="Picture 7">
            <a:extLst>
              <a:ext uri="{FF2B5EF4-FFF2-40B4-BE49-F238E27FC236}">
                <a16:creationId xmlns:a16="http://schemas.microsoft.com/office/drawing/2014/main" id="{9CA24EB7-D600-DC34-AE09-0A2372FBD02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922127" y="7434182"/>
            <a:ext cx="1665413" cy="1601825"/>
          </a:xfrm>
          <a:prstGeom prst="rect">
            <a:avLst/>
          </a:prstGeom>
        </p:spPr>
      </p:pic>
      <p:grpSp>
        <p:nvGrpSpPr>
          <p:cNvPr id="10" name="Group 10">
            <a:extLst>
              <a:ext uri="{FF2B5EF4-FFF2-40B4-BE49-F238E27FC236}">
                <a16:creationId xmlns:a16="http://schemas.microsoft.com/office/drawing/2014/main" id="{CEAA3306-0F55-48FC-9EE9-29F82AF7C57C}"/>
              </a:ext>
            </a:extLst>
          </p:cNvPr>
          <p:cNvGrpSpPr/>
          <p:nvPr/>
        </p:nvGrpSpPr>
        <p:grpSpPr>
          <a:xfrm>
            <a:off x="1474650" y="1562101"/>
            <a:ext cx="6760953" cy="4087413"/>
            <a:chOff x="0" y="85725"/>
            <a:chExt cx="9014604" cy="5449883"/>
          </a:xfrm>
        </p:grpSpPr>
        <p:sp>
          <p:nvSpPr>
            <p:cNvPr id="11" name="TextBox 11">
              <a:extLst>
                <a:ext uri="{FF2B5EF4-FFF2-40B4-BE49-F238E27FC236}">
                  <a16:creationId xmlns:a16="http://schemas.microsoft.com/office/drawing/2014/main" id="{B3D159EF-4738-436A-09E5-C5389D8E0B49}"/>
                </a:ext>
              </a:extLst>
            </p:cNvPr>
            <p:cNvSpPr txBox="1"/>
            <p:nvPr/>
          </p:nvSpPr>
          <p:spPr>
            <a:xfrm>
              <a:off x="0" y="85725"/>
              <a:ext cx="9014604" cy="3248751"/>
            </a:xfrm>
            <a:prstGeom prst="rect">
              <a:avLst/>
            </a:prstGeom>
          </p:spPr>
          <p:txBody>
            <a:bodyPr lIns="0" tIns="0" rIns="0" bIns="0" rtlCol="0" anchor="t">
              <a:spAutoFit/>
            </a:bodyPr>
            <a:lstStyle/>
            <a:p>
              <a:pPr>
                <a:lnSpc>
                  <a:spcPts val="9351"/>
                </a:lnSpc>
              </a:pPr>
              <a:r>
                <a:rPr lang="en-US" sz="8501" dirty="0">
                  <a:solidFill>
                    <a:srgbClr val="103779"/>
                  </a:solidFill>
                  <a:latin typeface="Halant Medium Bold"/>
                </a:rPr>
                <a:t> </a:t>
              </a:r>
            </a:p>
            <a:p>
              <a:pPr>
                <a:lnSpc>
                  <a:spcPts val="9351"/>
                </a:lnSpc>
              </a:pPr>
              <a:endParaRPr lang="en-US" sz="8501" dirty="0">
                <a:solidFill>
                  <a:srgbClr val="103779"/>
                </a:solidFill>
                <a:latin typeface="Halant Medium Bold"/>
              </a:endParaRPr>
            </a:p>
          </p:txBody>
        </p:sp>
        <p:sp>
          <p:nvSpPr>
            <p:cNvPr id="12" name="TextBox 12">
              <a:extLst>
                <a:ext uri="{FF2B5EF4-FFF2-40B4-BE49-F238E27FC236}">
                  <a16:creationId xmlns:a16="http://schemas.microsoft.com/office/drawing/2014/main" id="{A0A0863D-73D9-E841-AB3B-9194E6AB8A61}"/>
                </a:ext>
              </a:extLst>
            </p:cNvPr>
            <p:cNvSpPr txBox="1"/>
            <p:nvPr/>
          </p:nvSpPr>
          <p:spPr>
            <a:xfrm>
              <a:off x="0" y="5094804"/>
              <a:ext cx="9014604" cy="440804"/>
            </a:xfrm>
            <a:prstGeom prst="rect">
              <a:avLst/>
            </a:prstGeom>
          </p:spPr>
          <p:txBody>
            <a:bodyPr lIns="0" tIns="0" rIns="0" bIns="0" rtlCol="0" anchor="t">
              <a:spAutoFit/>
            </a:bodyPr>
            <a:lstStyle/>
            <a:p>
              <a:pPr>
                <a:lnSpc>
                  <a:spcPts val="2730"/>
                </a:lnSpc>
              </a:pPr>
              <a:endParaRPr lang="en-US" sz="2100" dirty="0">
                <a:solidFill>
                  <a:srgbClr val="103779"/>
                </a:solidFill>
                <a:latin typeface="Assistant Regular"/>
              </a:endParaRPr>
            </a:p>
          </p:txBody>
        </p:sp>
        <p:sp>
          <p:nvSpPr>
            <p:cNvPr id="13" name="TextBox 13">
              <a:extLst>
                <a:ext uri="{FF2B5EF4-FFF2-40B4-BE49-F238E27FC236}">
                  <a16:creationId xmlns:a16="http://schemas.microsoft.com/office/drawing/2014/main" id="{1AA1553B-96E1-CAD6-DDF5-1DF2E0BB3F13}"/>
                </a:ext>
              </a:extLst>
            </p:cNvPr>
            <p:cNvSpPr txBox="1"/>
            <p:nvPr/>
          </p:nvSpPr>
          <p:spPr>
            <a:xfrm>
              <a:off x="0" y="3886260"/>
              <a:ext cx="9014604" cy="679588"/>
            </a:xfrm>
            <a:prstGeom prst="rect">
              <a:avLst/>
            </a:prstGeom>
          </p:spPr>
          <p:txBody>
            <a:bodyPr lIns="0" tIns="0" rIns="0" bIns="0" rtlCol="0" anchor="t">
              <a:spAutoFit/>
            </a:bodyPr>
            <a:lstStyle/>
            <a:p>
              <a:pPr>
                <a:lnSpc>
                  <a:spcPts val="3851"/>
                </a:lnSpc>
              </a:pPr>
              <a:endParaRPr lang="en-US" sz="3499" spc="-35" dirty="0">
                <a:solidFill>
                  <a:srgbClr val="103779"/>
                </a:solidFill>
                <a:latin typeface="Halant Medium"/>
              </a:endParaRPr>
            </a:p>
          </p:txBody>
        </p:sp>
      </p:grpSp>
      <p:sp>
        <p:nvSpPr>
          <p:cNvPr id="3" name="TextBox 2">
            <a:extLst>
              <a:ext uri="{FF2B5EF4-FFF2-40B4-BE49-F238E27FC236}">
                <a16:creationId xmlns:a16="http://schemas.microsoft.com/office/drawing/2014/main" id="{21A5D108-4A00-A875-9B0E-1C5A3B6102CE}"/>
              </a:ext>
            </a:extLst>
          </p:cNvPr>
          <p:cNvSpPr txBox="1"/>
          <p:nvPr/>
        </p:nvSpPr>
        <p:spPr>
          <a:xfrm>
            <a:off x="7848601" y="56791"/>
            <a:ext cx="9144000" cy="1400512"/>
          </a:xfrm>
          <a:prstGeom prst="rect">
            <a:avLst/>
          </a:prstGeom>
          <a:noFill/>
        </p:spPr>
        <p:txBody>
          <a:bodyPr wrap="square" rtlCol="0">
            <a:spAutoFit/>
          </a:bodyPr>
          <a:lstStyle/>
          <a:p>
            <a:pPr algn="ctr"/>
            <a:r>
              <a:rPr lang="en-AU" sz="8501" b="1" i="1" dirty="0">
                <a:solidFill>
                  <a:srgbClr val="0000FF"/>
                </a:solidFill>
                <a:latin typeface="Arial" panose="020B0604020202020204" pitchFamily="34" charset="0"/>
                <a:cs typeface="Arial" panose="020B0604020202020204" pitchFamily="34" charset="0"/>
              </a:rPr>
              <a:t>The Spirit Plate</a:t>
            </a:r>
          </a:p>
        </p:txBody>
      </p:sp>
      <p:pic>
        <p:nvPicPr>
          <p:cNvPr id="6" name="Picture 5">
            <a:extLst>
              <a:ext uri="{FF2B5EF4-FFF2-40B4-BE49-F238E27FC236}">
                <a16:creationId xmlns:a16="http://schemas.microsoft.com/office/drawing/2014/main" id="{F17DFB59-4923-DD07-0DF5-175DEEEA6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073" y="1664222"/>
            <a:ext cx="6819988" cy="7734007"/>
          </a:xfrm>
          <a:prstGeom prst="rect">
            <a:avLst/>
          </a:prstGeom>
        </p:spPr>
      </p:pic>
      <p:sp>
        <p:nvSpPr>
          <p:cNvPr id="4" name="TextBox 3">
            <a:extLst>
              <a:ext uri="{FF2B5EF4-FFF2-40B4-BE49-F238E27FC236}">
                <a16:creationId xmlns:a16="http://schemas.microsoft.com/office/drawing/2014/main" id="{A842550A-9678-A93D-ACD5-16D93944B429}"/>
              </a:ext>
            </a:extLst>
          </p:cNvPr>
          <p:cNvSpPr txBox="1"/>
          <p:nvPr/>
        </p:nvSpPr>
        <p:spPr>
          <a:xfrm>
            <a:off x="7848600" y="1389126"/>
            <a:ext cx="9144000" cy="8894743"/>
          </a:xfrm>
          <a:prstGeom prst="rect">
            <a:avLst/>
          </a:prstGeom>
          <a:noFill/>
        </p:spPr>
        <p:txBody>
          <a:bodyPr wrap="square">
            <a:spAutoFit/>
          </a:bodyPr>
          <a:lstStyle/>
          <a:p>
            <a:pPr algn="ctr"/>
            <a:r>
              <a:rPr lang="en-AU" sz="4400" b="1" dirty="0">
                <a:latin typeface="Arial" panose="020B0604020202020204" pitchFamily="34" charset="0"/>
                <a:cs typeface="Arial" panose="020B0604020202020204" pitchFamily="34" charset="0"/>
              </a:rPr>
              <a:t>helps you become </a:t>
            </a:r>
            <a:br>
              <a:rPr lang="en-AU" sz="4400" b="1" dirty="0">
                <a:latin typeface="Arial" panose="020B0604020202020204" pitchFamily="34" charset="0"/>
                <a:cs typeface="Arial" panose="020B0604020202020204" pitchFamily="34" charset="0"/>
              </a:rPr>
            </a:br>
            <a:r>
              <a:rPr lang="en-AU" sz="4400" b="1" dirty="0">
                <a:latin typeface="Arial" panose="020B0604020202020204" pitchFamily="34" charset="0"/>
                <a:cs typeface="Arial" panose="020B0604020202020204" pitchFamily="34" charset="0"/>
              </a:rPr>
              <a:t>more open &amp; clear, </a:t>
            </a:r>
            <a:br>
              <a:rPr lang="en-AU" sz="4400" b="1" dirty="0">
                <a:latin typeface="Arial" panose="020B0604020202020204" pitchFamily="34" charset="0"/>
                <a:cs typeface="Arial" panose="020B0604020202020204" pitchFamily="34" charset="0"/>
              </a:rPr>
            </a:br>
            <a:r>
              <a:rPr lang="en-AU" sz="4400" b="1" dirty="0">
                <a:latin typeface="Arial" panose="020B0604020202020204" pitchFamily="34" charset="0"/>
                <a:cs typeface="Arial" panose="020B0604020202020204" pitchFamily="34" charset="0"/>
              </a:rPr>
              <a:t>to be able to connect to "spirit”. </a:t>
            </a:r>
          </a:p>
          <a:p>
            <a:pPr algn="ctr"/>
            <a:r>
              <a:rPr lang="en-AU" sz="4400" b="1" dirty="0">
                <a:latin typeface="Arial" panose="020B0604020202020204" pitchFamily="34" charset="0"/>
                <a:cs typeface="Arial" panose="020B0604020202020204" pitchFamily="34" charset="0"/>
              </a:rPr>
              <a:t>And help you </a:t>
            </a:r>
            <a:br>
              <a:rPr lang="en-AU" sz="4400" b="1" dirty="0">
                <a:latin typeface="Arial" panose="020B0604020202020204" pitchFamily="34" charset="0"/>
                <a:cs typeface="Arial" panose="020B0604020202020204" pitchFamily="34" charset="0"/>
              </a:rPr>
            </a:br>
            <a:r>
              <a:rPr lang="en-AU" sz="4400" b="1" dirty="0">
                <a:latin typeface="Arial" panose="020B0604020202020204" pitchFamily="34" charset="0"/>
                <a:cs typeface="Arial" panose="020B0604020202020204" pitchFamily="34" charset="0"/>
              </a:rPr>
              <a:t>think in more positive ways, </a:t>
            </a:r>
            <a:br>
              <a:rPr lang="en-AU" sz="4400" b="1" dirty="0">
                <a:latin typeface="Arial" panose="020B0604020202020204" pitchFamily="34" charset="0"/>
                <a:cs typeface="Arial" panose="020B0604020202020204" pitchFamily="34" charset="0"/>
              </a:rPr>
            </a:br>
            <a:r>
              <a:rPr lang="en-AU" sz="4400" b="1" dirty="0">
                <a:latin typeface="Arial" panose="020B0604020202020204" pitchFamily="34" charset="0"/>
                <a:cs typeface="Arial" panose="020B0604020202020204" pitchFamily="34" charset="0"/>
              </a:rPr>
              <a:t>to embrace life with more vibrancy.</a:t>
            </a:r>
          </a:p>
          <a:p>
            <a:pPr algn="ctr"/>
            <a:r>
              <a:rPr lang="en-AU" sz="4400" b="1" dirty="0">
                <a:solidFill>
                  <a:srgbClr val="0000FF"/>
                </a:solidFill>
                <a:latin typeface="Arial" panose="020B0604020202020204" pitchFamily="34" charset="0"/>
                <a:cs typeface="Arial" panose="020B0604020202020204" pitchFamily="34" charset="0"/>
              </a:rPr>
              <a:t>It also helps people cope with the spiritual and emotional turmoil </a:t>
            </a:r>
            <a:br>
              <a:rPr lang="en-AU" sz="4400" b="1" dirty="0">
                <a:solidFill>
                  <a:srgbClr val="0000FF"/>
                </a:solidFill>
                <a:latin typeface="Arial" panose="020B0604020202020204" pitchFamily="34" charset="0"/>
                <a:cs typeface="Arial" panose="020B0604020202020204" pitchFamily="34" charset="0"/>
              </a:rPr>
            </a:br>
            <a:r>
              <a:rPr lang="en-AU" sz="4400" b="1" dirty="0">
                <a:solidFill>
                  <a:srgbClr val="0000FF"/>
                </a:solidFill>
                <a:latin typeface="Arial" panose="020B0604020202020204" pitchFamily="34" charset="0"/>
                <a:cs typeface="Arial" panose="020B0604020202020204" pitchFamily="34" charset="0"/>
              </a:rPr>
              <a:t>that accompanies feelings of overwhelm and helps to remove energy patterns that need to be released.</a:t>
            </a:r>
          </a:p>
        </p:txBody>
      </p:sp>
    </p:spTree>
    <p:extLst>
      <p:ext uri="{BB962C8B-B14F-4D97-AF65-F5344CB8AC3E}">
        <p14:creationId xmlns:p14="http://schemas.microsoft.com/office/powerpoint/2010/main" val="2370275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5B53F-6476-F083-3D39-ABF57AF15F63}"/>
            </a:ext>
          </a:extLst>
        </p:cNvPr>
        <p:cNvGrpSpPr/>
        <p:nvPr/>
      </p:nvGrpSpPr>
      <p:grpSpPr>
        <a:xfrm>
          <a:off x="0" y="0"/>
          <a:ext cx="0" cy="0"/>
          <a:chOff x="0" y="0"/>
          <a:chExt cx="0" cy="0"/>
        </a:xfrm>
      </p:grpSpPr>
      <p:pic>
        <p:nvPicPr>
          <p:cNvPr id="7" name="Picture 7">
            <a:extLst>
              <a:ext uri="{FF2B5EF4-FFF2-40B4-BE49-F238E27FC236}">
                <a16:creationId xmlns:a16="http://schemas.microsoft.com/office/drawing/2014/main" id="{DDCCE0D1-0CC9-FD51-081D-A32C6727AC1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922127" y="7434182"/>
            <a:ext cx="1665413" cy="1601825"/>
          </a:xfrm>
          <a:prstGeom prst="rect">
            <a:avLst/>
          </a:prstGeom>
        </p:spPr>
      </p:pic>
      <p:grpSp>
        <p:nvGrpSpPr>
          <p:cNvPr id="10" name="Group 10">
            <a:extLst>
              <a:ext uri="{FF2B5EF4-FFF2-40B4-BE49-F238E27FC236}">
                <a16:creationId xmlns:a16="http://schemas.microsoft.com/office/drawing/2014/main" id="{E521414F-9298-0F41-687D-8443F1012AC8}"/>
              </a:ext>
            </a:extLst>
          </p:cNvPr>
          <p:cNvGrpSpPr/>
          <p:nvPr/>
        </p:nvGrpSpPr>
        <p:grpSpPr>
          <a:xfrm>
            <a:off x="1474650" y="1562101"/>
            <a:ext cx="6760953" cy="4087413"/>
            <a:chOff x="0" y="85725"/>
            <a:chExt cx="9014604" cy="5449883"/>
          </a:xfrm>
        </p:grpSpPr>
        <p:sp>
          <p:nvSpPr>
            <p:cNvPr id="11" name="TextBox 11">
              <a:extLst>
                <a:ext uri="{FF2B5EF4-FFF2-40B4-BE49-F238E27FC236}">
                  <a16:creationId xmlns:a16="http://schemas.microsoft.com/office/drawing/2014/main" id="{30F00E31-5E43-0646-9AFA-9BBB91231EAC}"/>
                </a:ext>
              </a:extLst>
            </p:cNvPr>
            <p:cNvSpPr txBox="1"/>
            <p:nvPr/>
          </p:nvSpPr>
          <p:spPr>
            <a:xfrm>
              <a:off x="0" y="85725"/>
              <a:ext cx="9014604" cy="3248751"/>
            </a:xfrm>
            <a:prstGeom prst="rect">
              <a:avLst/>
            </a:prstGeom>
          </p:spPr>
          <p:txBody>
            <a:bodyPr lIns="0" tIns="0" rIns="0" bIns="0" rtlCol="0" anchor="t">
              <a:spAutoFit/>
            </a:bodyPr>
            <a:lstStyle/>
            <a:p>
              <a:pPr>
                <a:lnSpc>
                  <a:spcPts val="9351"/>
                </a:lnSpc>
              </a:pPr>
              <a:r>
                <a:rPr lang="en-US" sz="8501" dirty="0">
                  <a:solidFill>
                    <a:srgbClr val="103779"/>
                  </a:solidFill>
                  <a:latin typeface="Halant Medium Bold"/>
                </a:rPr>
                <a:t> </a:t>
              </a:r>
            </a:p>
            <a:p>
              <a:pPr>
                <a:lnSpc>
                  <a:spcPts val="9351"/>
                </a:lnSpc>
              </a:pPr>
              <a:endParaRPr lang="en-US" sz="8501" dirty="0">
                <a:solidFill>
                  <a:srgbClr val="103779"/>
                </a:solidFill>
                <a:latin typeface="Halant Medium Bold"/>
              </a:endParaRPr>
            </a:p>
          </p:txBody>
        </p:sp>
        <p:sp>
          <p:nvSpPr>
            <p:cNvPr id="12" name="TextBox 12">
              <a:extLst>
                <a:ext uri="{FF2B5EF4-FFF2-40B4-BE49-F238E27FC236}">
                  <a16:creationId xmlns:a16="http://schemas.microsoft.com/office/drawing/2014/main" id="{016DC0AE-582F-4536-2A5E-6E24297746C2}"/>
                </a:ext>
              </a:extLst>
            </p:cNvPr>
            <p:cNvSpPr txBox="1"/>
            <p:nvPr/>
          </p:nvSpPr>
          <p:spPr>
            <a:xfrm>
              <a:off x="0" y="5094804"/>
              <a:ext cx="9014604" cy="440804"/>
            </a:xfrm>
            <a:prstGeom prst="rect">
              <a:avLst/>
            </a:prstGeom>
          </p:spPr>
          <p:txBody>
            <a:bodyPr lIns="0" tIns="0" rIns="0" bIns="0" rtlCol="0" anchor="t">
              <a:spAutoFit/>
            </a:bodyPr>
            <a:lstStyle/>
            <a:p>
              <a:pPr>
                <a:lnSpc>
                  <a:spcPts val="2730"/>
                </a:lnSpc>
              </a:pPr>
              <a:endParaRPr lang="en-US" sz="2100" dirty="0">
                <a:solidFill>
                  <a:srgbClr val="103779"/>
                </a:solidFill>
                <a:latin typeface="Assistant Regular"/>
              </a:endParaRPr>
            </a:p>
          </p:txBody>
        </p:sp>
        <p:sp>
          <p:nvSpPr>
            <p:cNvPr id="13" name="TextBox 13">
              <a:extLst>
                <a:ext uri="{FF2B5EF4-FFF2-40B4-BE49-F238E27FC236}">
                  <a16:creationId xmlns:a16="http://schemas.microsoft.com/office/drawing/2014/main" id="{D5A69952-FD8B-73AA-060A-55879A10C481}"/>
                </a:ext>
              </a:extLst>
            </p:cNvPr>
            <p:cNvSpPr txBox="1"/>
            <p:nvPr/>
          </p:nvSpPr>
          <p:spPr>
            <a:xfrm>
              <a:off x="0" y="3886260"/>
              <a:ext cx="9014604" cy="679588"/>
            </a:xfrm>
            <a:prstGeom prst="rect">
              <a:avLst/>
            </a:prstGeom>
          </p:spPr>
          <p:txBody>
            <a:bodyPr lIns="0" tIns="0" rIns="0" bIns="0" rtlCol="0" anchor="t">
              <a:spAutoFit/>
            </a:bodyPr>
            <a:lstStyle/>
            <a:p>
              <a:pPr>
                <a:lnSpc>
                  <a:spcPts val="3851"/>
                </a:lnSpc>
              </a:pPr>
              <a:endParaRPr lang="en-US" sz="3499" spc="-35" dirty="0">
                <a:solidFill>
                  <a:srgbClr val="103779"/>
                </a:solidFill>
                <a:latin typeface="Halant Medium"/>
              </a:endParaRPr>
            </a:p>
          </p:txBody>
        </p:sp>
      </p:grpSp>
      <p:sp>
        <p:nvSpPr>
          <p:cNvPr id="3" name="TextBox 2">
            <a:extLst>
              <a:ext uri="{FF2B5EF4-FFF2-40B4-BE49-F238E27FC236}">
                <a16:creationId xmlns:a16="http://schemas.microsoft.com/office/drawing/2014/main" id="{429C235F-A431-EBB7-C3E0-438BC63646A0}"/>
              </a:ext>
            </a:extLst>
          </p:cNvPr>
          <p:cNvSpPr txBox="1"/>
          <p:nvPr/>
        </p:nvSpPr>
        <p:spPr>
          <a:xfrm>
            <a:off x="-19050" y="47289"/>
            <a:ext cx="11022150" cy="1400512"/>
          </a:xfrm>
          <a:prstGeom prst="rect">
            <a:avLst/>
          </a:prstGeom>
          <a:noFill/>
        </p:spPr>
        <p:txBody>
          <a:bodyPr wrap="square" rtlCol="0">
            <a:spAutoFit/>
          </a:bodyPr>
          <a:lstStyle/>
          <a:p>
            <a:pPr algn="ctr"/>
            <a:r>
              <a:rPr lang="en-AU" sz="8501" b="1" i="1" dirty="0">
                <a:solidFill>
                  <a:srgbClr val="0000FF"/>
                </a:solidFill>
                <a:latin typeface="Arial" panose="020B0604020202020204" pitchFamily="34" charset="0"/>
                <a:cs typeface="Arial" panose="020B0604020202020204" pitchFamily="34" charset="0"/>
              </a:rPr>
              <a:t>Hearten Soul Plates</a:t>
            </a:r>
          </a:p>
        </p:txBody>
      </p:sp>
      <p:pic>
        <p:nvPicPr>
          <p:cNvPr id="2" name="Picture 1" descr="A purple heart shaped pendant&#10;&#10;AI-generated content may be incorrect.">
            <a:extLst>
              <a:ext uri="{FF2B5EF4-FFF2-40B4-BE49-F238E27FC236}">
                <a16:creationId xmlns:a16="http://schemas.microsoft.com/office/drawing/2014/main" id="{F5F801F6-5723-4817-BF1B-B01FC9A39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254" y="2780383"/>
            <a:ext cx="6411031" cy="6706718"/>
          </a:xfrm>
          <a:prstGeom prst="rect">
            <a:avLst/>
          </a:prstGeom>
        </p:spPr>
      </p:pic>
      <p:sp>
        <p:nvSpPr>
          <p:cNvPr id="6" name="TextBox 5">
            <a:extLst>
              <a:ext uri="{FF2B5EF4-FFF2-40B4-BE49-F238E27FC236}">
                <a16:creationId xmlns:a16="http://schemas.microsoft.com/office/drawing/2014/main" id="{894D3C7D-08AF-02C3-5A0C-D359039A7D14}"/>
              </a:ext>
            </a:extLst>
          </p:cNvPr>
          <p:cNvSpPr txBox="1"/>
          <p:nvPr/>
        </p:nvSpPr>
        <p:spPr>
          <a:xfrm>
            <a:off x="7143285" y="1447801"/>
            <a:ext cx="11144715" cy="8956298"/>
          </a:xfrm>
          <a:prstGeom prst="rect">
            <a:avLst/>
          </a:prstGeom>
          <a:noFill/>
        </p:spPr>
        <p:txBody>
          <a:bodyPr wrap="square">
            <a:spAutoFit/>
          </a:bodyPr>
          <a:lstStyle/>
          <a:p>
            <a:pPr algn="ctr"/>
            <a:r>
              <a:rPr lang="en-AU" sz="4800" b="1" dirty="0">
                <a:latin typeface="Arial" panose="020B0604020202020204" pitchFamily="34" charset="0"/>
                <a:cs typeface="Arial" panose="020B0604020202020204" pitchFamily="34" charset="0"/>
              </a:rPr>
              <a:t>The HearTen Soul personal, </a:t>
            </a:r>
            <a:br>
              <a:rPr lang="en-AU" sz="4800" b="1" dirty="0">
                <a:latin typeface="Arial" panose="020B0604020202020204" pitchFamily="34" charset="0"/>
                <a:cs typeface="Arial" panose="020B0604020202020204" pitchFamily="34" charset="0"/>
              </a:rPr>
            </a:br>
            <a:r>
              <a:rPr lang="en-AU" sz="4800" b="1" dirty="0">
                <a:latin typeface="Arial" panose="020B0604020202020204" pitchFamily="34" charset="0"/>
                <a:cs typeface="Arial" panose="020B0604020202020204" pitchFamily="34" charset="0"/>
              </a:rPr>
              <a:t>oyster-style pendant </a:t>
            </a:r>
            <a:br>
              <a:rPr lang="en-AU" sz="4800" b="1" dirty="0">
                <a:latin typeface="Arial" panose="020B0604020202020204" pitchFamily="34" charset="0"/>
                <a:cs typeface="Arial" panose="020B0604020202020204" pitchFamily="34" charset="0"/>
              </a:rPr>
            </a:br>
            <a:r>
              <a:rPr lang="en-AU" sz="4800" b="1" dirty="0">
                <a:latin typeface="Arial" panose="020B0604020202020204" pitchFamily="34" charset="0"/>
                <a:cs typeface="Arial" panose="020B0604020202020204" pitchFamily="34" charset="0"/>
              </a:rPr>
              <a:t>is worn over the body’s Assemblage Point, which is </a:t>
            </a:r>
            <a:r>
              <a:rPr lang="en-AU" sz="4800" b="1" dirty="0">
                <a:solidFill>
                  <a:srgbClr val="FF0000"/>
                </a:solidFill>
                <a:latin typeface="Arial" panose="020B0604020202020204" pitchFamily="34" charset="0"/>
                <a:cs typeface="Arial" panose="020B0604020202020204" pitchFamily="34" charset="0"/>
              </a:rPr>
              <a:t>the epicentre of the human energy field, </a:t>
            </a:r>
            <a:br>
              <a:rPr lang="en-AU" sz="4800" b="1" dirty="0">
                <a:latin typeface="Arial" panose="020B0604020202020204" pitchFamily="34" charset="0"/>
                <a:cs typeface="Arial" panose="020B0604020202020204" pitchFamily="34" charset="0"/>
              </a:rPr>
            </a:br>
            <a:r>
              <a:rPr lang="en-AU" sz="4800" b="1" dirty="0">
                <a:latin typeface="Arial" panose="020B0604020202020204" pitchFamily="34" charset="0"/>
                <a:cs typeface="Arial" panose="020B0604020202020204" pitchFamily="34" charset="0"/>
              </a:rPr>
              <a:t>and has a direct influence over the biological activity of all organs.</a:t>
            </a:r>
            <a:br>
              <a:rPr lang="en-AU" sz="4800" b="1" dirty="0">
                <a:latin typeface="Arial" panose="020B0604020202020204" pitchFamily="34" charset="0"/>
                <a:cs typeface="Arial" panose="020B0604020202020204" pitchFamily="34" charset="0"/>
              </a:rPr>
            </a:br>
            <a:r>
              <a:rPr lang="en-AU" sz="4800" b="1" dirty="0">
                <a:solidFill>
                  <a:srgbClr val="0000FF"/>
                </a:solidFill>
                <a:latin typeface="Arial" panose="020B0604020202020204" pitchFamily="34" charset="0"/>
                <a:cs typeface="Arial" panose="020B0604020202020204" pitchFamily="34" charset="0"/>
              </a:rPr>
              <a:t> </a:t>
            </a:r>
            <a:br>
              <a:rPr lang="en-AU" sz="4800" b="1" dirty="0">
                <a:solidFill>
                  <a:srgbClr val="0000FF"/>
                </a:solidFill>
                <a:latin typeface="Arial" panose="020B0604020202020204" pitchFamily="34" charset="0"/>
                <a:cs typeface="Arial" panose="020B0604020202020204" pitchFamily="34" charset="0"/>
              </a:rPr>
            </a:br>
            <a:r>
              <a:rPr lang="en-AU" sz="4800" b="1" dirty="0">
                <a:solidFill>
                  <a:srgbClr val="0000FF"/>
                </a:solidFill>
                <a:latin typeface="Arial" panose="020B0604020202020204" pitchFamily="34" charset="0"/>
                <a:cs typeface="Arial" panose="020B0604020202020204" pitchFamily="34" charset="0"/>
              </a:rPr>
              <a:t>The Assemblage Point </a:t>
            </a:r>
            <a:br>
              <a:rPr lang="en-AU" sz="4800" b="1" dirty="0">
                <a:solidFill>
                  <a:srgbClr val="0000FF"/>
                </a:solidFill>
                <a:latin typeface="Arial" panose="020B0604020202020204" pitchFamily="34" charset="0"/>
                <a:cs typeface="Arial" panose="020B0604020202020204" pitchFamily="34" charset="0"/>
              </a:rPr>
            </a:br>
            <a:r>
              <a:rPr lang="en-AU" sz="4800" b="1" dirty="0">
                <a:solidFill>
                  <a:srgbClr val="0000FF"/>
                </a:solidFill>
                <a:latin typeface="Arial" panose="020B0604020202020204" pitchFamily="34" charset="0"/>
                <a:cs typeface="Arial" panose="020B0604020202020204" pitchFamily="34" charset="0"/>
              </a:rPr>
              <a:t>connects our heart and soul </a:t>
            </a:r>
            <a:br>
              <a:rPr lang="en-AU" sz="4800" b="1" dirty="0">
                <a:solidFill>
                  <a:srgbClr val="0000FF"/>
                </a:solidFill>
                <a:latin typeface="Arial" panose="020B0604020202020204" pitchFamily="34" charset="0"/>
                <a:cs typeface="Arial" panose="020B0604020202020204" pitchFamily="34" charset="0"/>
              </a:rPr>
            </a:br>
            <a:r>
              <a:rPr lang="en-AU" sz="4800" b="1" dirty="0">
                <a:solidFill>
                  <a:srgbClr val="0000FF"/>
                </a:solidFill>
                <a:latin typeface="Arial" panose="020B0604020202020204" pitchFamily="34" charset="0"/>
                <a:cs typeface="Arial" panose="020B0604020202020204" pitchFamily="34" charset="0"/>
              </a:rPr>
              <a:t>and regulates how we feel and behave.</a:t>
            </a:r>
          </a:p>
        </p:txBody>
      </p:sp>
    </p:spTree>
    <p:extLst>
      <p:ext uri="{BB962C8B-B14F-4D97-AF65-F5344CB8AC3E}">
        <p14:creationId xmlns:p14="http://schemas.microsoft.com/office/powerpoint/2010/main" val="26843435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C304E-D115-963B-F128-55BA94C175BE}"/>
            </a:ext>
          </a:extLst>
        </p:cNvPr>
        <p:cNvGrpSpPr/>
        <p:nvPr/>
      </p:nvGrpSpPr>
      <p:grpSpPr>
        <a:xfrm>
          <a:off x="0" y="0"/>
          <a:ext cx="0" cy="0"/>
          <a:chOff x="0" y="0"/>
          <a:chExt cx="0" cy="0"/>
        </a:xfrm>
      </p:grpSpPr>
      <p:pic>
        <p:nvPicPr>
          <p:cNvPr id="5" name="Picture 5">
            <a:extLst>
              <a:ext uri="{FF2B5EF4-FFF2-40B4-BE49-F238E27FC236}">
                <a16:creationId xmlns:a16="http://schemas.microsoft.com/office/drawing/2014/main" id="{67ED6320-8128-9BCE-129A-D764273DB4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662863" y="3535121"/>
            <a:ext cx="4150490" cy="2482748"/>
          </a:xfrm>
          <a:prstGeom prst="rect">
            <a:avLst/>
          </a:prstGeom>
        </p:spPr>
      </p:pic>
      <p:pic>
        <p:nvPicPr>
          <p:cNvPr id="7" name="Picture 7">
            <a:extLst>
              <a:ext uri="{FF2B5EF4-FFF2-40B4-BE49-F238E27FC236}">
                <a16:creationId xmlns:a16="http://schemas.microsoft.com/office/drawing/2014/main" id="{D95BF40A-E932-B890-E980-8DE75E16A6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922127" y="7434182"/>
            <a:ext cx="1665413" cy="1601825"/>
          </a:xfrm>
          <a:prstGeom prst="rect">
            <a:avLst/>
          </a:prstGeom>
        </p:spPr>
      </p:pic>
      <p:sp>
        <p:nvSpPr>
          <p:cNvPr id="3" name="TextBox 2">
            <a:extLst>
              <a:ext uri="{FF2B5EF4-FFF2-40B4-BE49-F238E27FC236}">
                <a16:creationId xmlns:a16="http://schemas.microsoft.com/office/drawing/2014/main" id="{2CABEC13-C080-3D79-19F0-8F775D1EC1FE}"/>
              </a:ext>
            </a:extLst>
          </p:cNvPr>
          <p:cNvSpPr txBox="1"/>
          <p:nvPr/>
        </p:nvSpPr>
        <p:spPr>
          <a:xfrm>
            <a:off x="-48536" y="26541"/>
            <a:ext cx="18288000" cy="1400512"/>
          </a:xfrm>
          <a:prstGeom prst="rect">
            <a:avLst/>
          </a:prstGeom>
          <a:noFill/>
        </p:spPr>
        <p:txBody>
          <a:bodyPr wrap="square" rtlCol="0">
            <a:spAutoFit/>
          </a:bodyPr>
          <a:lstStyle/>
          <a:p>
            <a:pPr algn="ctr"/>
            <a:r>
              <a:rPr lang="en-AU" sz="8501" b="1" i="1" dirty="0">
                <a:solidFill>
                  <a:srgbClr val="0000FF"/>
                </a:solidFill>
                <a:latin typeface="Arial" panose="020B0604020202020204" pitchFamily="34" charset="0"/>
                <a:cs typeface="Arial" panose="020B0604020202020204" pitchFamily="34" charset="0"/>
              </a:rPr>
              <a:t>The Heartsender &amp; Transcender</a:t>
            </a:r>
          </a:p>
        </p:txBody>
      </p:sp>
      <p:pic>
        <p:nvPicPr>
          <p:cNvPr id="4" name="Picture 3" descr="A group of circular objects with different colors&#10;&#10;AI-generated content may be incorrect.">
            <a:extLst>
              <a:ext uri="{FF2B5EF4-FFF2-40B4-BE49-F238E27FC236}">
                <a16:creationId xmlns:a16="http://schemas.microsoft.com/office/drawing/2014/main" id="{C0E0E99A-7E30-59CC-F253-04FA7FD67B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738349"/>
            <a:ext cx="7921219" cy="6906313"/>
          </a:xfrm>
          <a:prstGeom prst="rect">
            <a:avLst/>
          </a:prstGeom>
        </p:spPr>
      </p:pic>
      <p:pic>
        <p:nvPicPr>
          <p:cNvPr id="6" name="Picture 5" descr="A group of circular objects with different patterns&#10;&#10;AI-generated content may be incorrect.">
            <a:extLst>
              <a:ext uri="{FF2B5EF4-FFF2-40B4-BE49-F238E27FC236}">
                <a16:creationId xmlns:a16="http://schemas.microsoft.com/office/drawing/2014/main" id="{157C9157-8625-E453-65B2-3B54474100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5874" y="1738349"/>
            <a:ext cx="8943426" cy="6906313"/>
          </a:xfrm>
          <a:prstGeom prst="rect">
            <a:avLst/>
          </a:prstGeom>
        </p:spPr>
      </p:pic>
      <p:sp>
        <p:nvSpPr>
          <p:cNvPr id="8" name="TextBox 7">
            <a:extLst>
              <a:ext uri="{FF2B5EF4-FFF2-40B4-BE49-F238E27FC236}">
                <a16:creationId xmlns:a16="http://schemas.microsoft.com/office/drawing/2014/main" id="{897B5051-8C47-9968-3B8C-185AF7BDE081}"/>
              </a:ext>
            </a:extLst>
          </p:cNvPr>
          <p:cNvSpPr txBox="1"/>
          <p:nvPr/>
        </p:nvSpPr>
        <p:spPr>
          <a:xfrm>
            <a:off x="457200" y="8847901"/>
            <a:ext cx="7848600" cy="1200329"/>
          </a:xfrm>
          <a:prstGeom prst="rect">
            <a:avLst/>
          </a:prstGeom>
          <a:noFill/>
        </p:spPr>
        <p:txBody>
          <a:bodyPr wrap="square">
            <a:spAutoFit/>
          </a:bodyPr>
          <a:lstStyle/>
          <a:p>
            <a:pPr algn="ctr"/>
            <a:r>
              <a:rPr lang="en-AU" sz="3600" b="1" dirty="0"/>
              <a:t>To help you get out of your head </a:t>
            </a:r>
            <a:br>
              <a:rPr lang="en-AU" sz="3600" b="1" dirty="0"/>
            </a:br>
            <a:r>
              <a:rPr lang="en-AU" sz="3600" b="1" dirty="0"/>
              <a:t>&amp; feel with your heart </a:t>
            </a:r>
          </a:p>
        </p:txBody>
      </p:sp>
      <p:sp>
        <p:nvSpPr>
          <p:cNvPr id="10" name="TextBox 9">
            <a:extLst>
              <a:ext uri="{FF2B5EF4-FFF2-40B4-BE49-F238E27FC236}">
                <a16:creationId xmlns:a16="http://schemas.microsoft.com/office/drawing/2014/main" id="{CF963235-FFD5-3D7C-7F88-B50B49EFD835}"/>
              </a:ext>
            </a:extLst>
          </p:cNvPr>
          <p:cNvSpPr txBox="1"/>
          <p:nvPr/>
        </p:nvSpPr>
        <p:spPr>
          <a:xfrm>
            <a:off x="8693810" y="8847902"/>
            <a:ext cx="9507554" cy="1200329"/>
          </a:xfrm>
          <a:prstGeom prst="rect">
            <a:avLst/>
          </a:prstGeom>
          <a:noFill/>
        </p:spPr>
        <p:txBody>
          <a:bodyPr wrap="square">
            <a:spAutoFit/>
          </a:bodyPr>
          <a:lstStyle/>
          <a:p>
            <a:pPr algn="ctr"/>
            <a:r>
              <a:rPr lang="en-AU" sz="3600" b="1" dirty="0"/>
              <a:t>To help clear the mind </a:t>
            </a:r>
            <a:br>
              <a:rPr lang="en-AU" sz="3600" b="1" dirty="0"/>
            </a:br>
            <a:r>
              <a:rPr lang="en-AU" sz="3600" b="1" dirty="0"/>
              <a:t>to access higher states of consciousness</a:t>
            </a:r>
          </a:p>
        </p:txBody>
      </p:sp>
    </p:spTree>
    <p:extLst>
      <p:ext uri="{BB962C8B-B14F-4D97-AF65-F5344CB8AC3E}">
        <p14:creationId xmlns:p14="http://schemas.microsoft.com/office/powerpoint/2010/main" val="22820182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FACFF58B-6FC6-4D9E-8440-2E29BFFFCACD}"/>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440400" cy="10287000"/>
          </a:xfrm>
          <a:prstGeom prst="rect">
            <a:avLst/>
          </a:prstGeom>
        </p:spPr>
      </p:pic>
      <p:sp>
        <p:nvSpPr>
          <p:cNvPr id="21" name="Rectangle 20">
            <a:extLst>
              <a:ext uri="{FF2B5EF4-FFF2-40B4-BE49-F238E27FC236}">
                <a16:creationId xmlns:a16="http://schemas.microsoft.com/office/drawing/2014/main" id="{90812C99-789C-426A-8BE6-A97D6DEB225F}"/>
              </a:ext>
            </a:extLst>
          </p:cNvPr>
          <p:cNvSpPr/>
          <p:nvPr/>
        </p:nvSpPr>
        <p:spPr>
          <a:xfrm>
            <a:off x="363794" y="304800"/>
            <a:ext cx="17373600" cy="9677400"/>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sz="9600" dirty="0">
              <a:solidFill>
                <a:srgbClr val="FF0000"/>
              </a:solidFill>
              <a:effectLst/>
              <a:latin typeface="Halant Medium Bold" panose="020B0604020202020204" charset="0"/>
              <a:cs typeface="Halant Medium Bold" panose="020B0604020202020204" charset="0"/>
            </a:endParaRPr>
          </a:p>
          <a:p>
            <a:pPr algn="ctr"/>
            <a:endParaRPr lang="en-AU" sz="9600" dirty="0">
              <a:solidFill>
                <a:srgbClr val="FF0000"/>
              </a:solidFill>
              <a:latin typeface="Halant Medium Bold" panose="020B0604020202020204" charset="0"/>
              <a:cs typeface="Halant Medium Bold" panose="020B0604020202020204" charset="0"/>
            </a:endParaRPr>
          </a:p>
          <a:p>
            <a:pPr algn="ctr"/>
            <a:endParaRPr lang="en-AU" sz="9600" dirty="0">
              <a:solidFill>
                <a:srgbClr val="FF0000"/>
              </a:solidFill>
              <a:effectLst/>
              <a:latin typeface="Halant Medium Bold" panose="020B0604020202020204" charset="0"/>
              <a:cs typeface="Halant Medium Bold" panose="020B0604020202020204" charset="0"/>
            </a:endParaRPr>
          </a:p>
          <a:p>
            <a:pPr algn="ctr"/>
            <a:endParaRPr lang="en-AU" sz="9600" dirty="0">
              <a:solidFill>
                <a:srgbClr val="FF0000"/>
              </a:solidFill>
              <a:latin typeface="Halant Medium Bold" panose="020B0604020202020204" charset="0"/>
              <a:cs typeface="Halant Medium Bold" panose="020B0604020202020204" charset="0"/>
            </a:endParaRPr>
          </a:p>
          <a:p>
            <a:pPr algn="ctr"/>
            <a:endParaRPr lang="en-AU" sz="6000" b="1" i="1" dirty="0">
              <a:solidFill>
                <a:srgbClr val="FF0000"/>
              </a:solidFill>
              <a:effectLst/>
              <a:latin typeface="Arial" panose="020B0604020202020204" pitchFamily="34" charset="0"/>
              <a:cs typeface="Arial" panose="020B0604020202020204" pitchFamily="34" charset="0"/>
            </a:endParaRPr>
          </a:p>
          <a:p>
            <a:pPr algn="ctr"/>
            <a:endParaRPr lang="en-AU" sz="6000" b="1" i="1" dirty="0">
              <a:solidFill>
                <a:srgbClr val="FF0000"/>
              </a:solidFill>
              <a:latin typeface="Arial" panose="020B0604020202020204" pitchFamily="34" charset="0"/>
              <a:cs typeface="Arial" panose="020B0604020202020204" pitchFamily="34" charset="0"/>
            </a:endParaRPr>
          </a:p>
          <a:p>
            <a:pPr algn="ctr"/>
            <a:r>
              <a:rPr lang="en-AU" sz="6000" b="1" i="1" dirty="0">
                <a:solidFill>
                  <a:srgbClr val="FF0000"/>
                </a:solidFill>
                <a:effectLst/>
                <a:latin typeface="Arial" panose="020B0604020202020204" pitchFamily="34" charset="0"/>
                <a:cs typeface="Arial" panose="020B0604020202020204" pitchFamily="34" charset="0"/>
              </a:rPr>
              <a:t>to Create Your Own Harmonic Peace Bubble!</a:t>
            </a:r>
            <a:endParaRPr lang="en-US" sz="6000" b="1" i="1" dirty="0">
              <a:solidFill>
                <a:srgbClr val="FF0000"/>
              </a:solidFill>
              <a:effectLst/>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EA8738E-820E-44FB-85BC-3F356063107E}"/>
              </a:ext>
            </a:extLst>
          </p:cNvPr>
          <p:cNvSpPr txBox="1"/>
          <p:nvPr/>
        </p:nvSpPr>
        <p:spPr>
          <a:xfrm>
            <a:off x="363794" y="571500"/>
            <a:ext cx="17356394" cy="2123658"/>
          </a:xfrm>
          <a:prstGeom prst="rect">
            <a:avLst/>
          </a:prstGeom>
          <a:noFill/>
        </p:spPr>
        <p:txBody>
          <a:bodyPr wrap="square" rtlCol="0">
            <a:spAutoFit/>
          </a:bodyPr>
          <a:lstStyle/>
          <a:p>
            <a:pPr algn="ctr"/>
            <a:r>
              <a:rPr lang="en-AU" sz="6600" b="1" i="1" u="none" strike="noStrike" dirty="0">
                <a:solidFill>
                  <a:srgbClr val="0000FF"/>
                </a:solidFill>
                <a:effectLst/>
                <a:latin typeface="Arial" panose="020B0604020202020204" pitchFamily="34" charset="0"/>
                <a:cs typeface="Arial" panose="020B0604020202020204" pitchFamily="34" charset="0"/>
              </a:rPr>
              <a:t>And Many </a:t>
            </a:r>
            <a:r>
              <a:rPr lang="en-AU" sz="6600" b="1" i="1" dirty="0">
                <a:solidFill>
                  <a:srgbClr val="0000FF"/>
                </a:solidFill>
                <a:latin typeface="Arial" panose="020B0604020202020204" pitchFamily="34" charset="0"/>
                <a:cs typeface="Arial" panose="020B0604020202020204" pitchFamily="34" charset="0"/>
              </a:rPr>
              <a:t>O</a:t>
            </a:r>
            <a:r>
              <a:rPr lang="en-AU" sz="6600" b="1" i="1" u="none" strike="noStrike" dirty="0">
                <a:solidFill>
                  <a:srgbClr val="0000FF"/>
                </a:solidFill>
                <a:effectLst/>
                <a:latin typeface="Arial" panose="020B0604020202020204" pitchFamily="34" charset="0"/>
                <a:cs typeface="Arial" panose="020B0604020202020204" pitchFamily="34" charset="0"/>
              </a:rPr>
              <a:t>ther </a:t>
            </a:r>
            <a:br>
              <a:rPr lang="en-AU" sz="6600" b="1" i="1" u="none" strike="noStrike" dirty="0">
                <a:solidFill>
                  <a:srgbClr val="0000FF"/>
                </a:solidFill>
                <a:effectLst/>
                <a:latin typeface="Arial" panose="020B0604020202020204" pitchFamily="34" charset="0"/>
                <a:cs typeface="Arial" panose="020B0604020202020204" pitchFamily="34" charset="0"/>
              </a:rPr>
            </a:br>
            <a:r>
              <a:rPr lang="en-AU" sz="6600" b="1" i="1" u="none" strike="noStrike" dirty="0">
                <a:solidFill>
                  <a:srgbClr val="0000FF"/>
                </a:solidFill>
                <a:effectLst/>
                <a:latin typeface="Arial" panose="020B0604020202020204" pitchFamily="34" charset="0"/>
                <a:cs typeface="Arial" panose="020B0604020202020204" pitchFamily="34" charset="0"/>
              </a:rPr>
              <a:t>Amazing Products from </a:t>
            </a:r>
          </a:p>
        </p:txBody>
      </p:sp>
      <p:pic>
        <p:nvPicPr>
          <p:cNvPr id="3" name="Picture 2">
            <a:extLst>
              <a:ext uri="{FF2B5EF4-FFF2-40B4-BE49-F238E27FC236}">
                <a16:creationId xmlns:a16="http://schemas.microsoft.com/office/drawing/2014/main" id="{A494F712-39B2-C141-F77D-770689EE1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0224" y="2944540"/>
            <a:ext cx="5423534" cy="5562599"/>
          </a:xfrm>
          <a:prstGeom prst="rect">
            <a:avLst/>
          </a:prstGeom>
        </p:spPr>
      </p:pic>
    </p:spTree>
    <p:extLst>
      <p:ext uri="{BB962C8B-B14F-4D97-AF65-F5344CB8AC3E}">
        <p14:creationId xmlns:p14="http://schemas.microsoft.com/office/powerpoint/2010/main" val="2796777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0A0A5-C44E-91CE-1DD0-8206AC466D5C}"/>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248AA801-2859-787D-1692-DB32AAC810BC}"/>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1EAB18EF-D763-7DC6-69C1-3C390585D810}"/>
              </a:ext>
            </a:extLst>
          </p:cNvPr>
          <p:cNvSpPr/>
          <p:nvPr/>
        </p:nvSpPr>
        <p:spPr>
          <a:xfrm>
            <a:off x="533400" y="543612"/>
            <a:ext cx="17754600" cy="9464132"/>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solidFill>
                <a:schemeClr val="bg1"/>
              </a:solidFill>
            </a:endParaRPr>
          </a:p>
        </p:txBody>
      </p:sp>
      <p:sp>
        <p:nvSpPr>
          <p:cNvPr id="20" name="TextBox 19">
            <a:extLst>
              <a:ext uri="{FF2B5EF4-FFF2-40B4-BE49-F238E27FC236}">
                <a16:creationId xmlns:a16="http://schemas.microsoft.com/office/drawing/2014/main" id="{D324A967-59C1-0A54-70C6-8D188DF8D4A2}"/>
              </a:ext>
            </a:extLst>
          </p:cNvPr>
          <p:cNvSpPr txBox="1"/>
          <p:nvPr/>
        </p:nvSpPr>
        <p:spPr>
          <a:xfrm>
            <a:off x="723899" y="738146"/>
            <a:ext cx="17564101" cy="2970044"/>
          </a:xfrm>
          <a:prstGeom prst="rect">
            <a:avLst/>
          </a:prstGeom>
          <a:noFill/>
        </p:spPr>
        <p:txBody>
          <a:bodyPr wrap="square" rtlCol="0">
            <a:spAutoFit/>
          </a:bodyPr>
          <a:lstStyle/>
          <a:p>
            <a:pPr algn="ctr"/>
            <a:r>
              <a:rPr lang="en-AU" sz="7200" b="1" i="1" dirty="0">
                <a:solidFill>
                  <a:srgbClr val="0000FF"/>
                </a:solidFill>
                <a:latin typeface="Arial" panose="020B0604020202020204" pitchFamily="34" charset="0"/>
                <a:cs typeface="Arial" panose="020B0604020202020204" pitchFamily="34" charset="0"/>
              </a:rPr>
              <a:t>Available at</a:t>
            </a:r>
          </a:p>
          <a:p>
            <a:pPr algn="ctr"/>
            <a:r>
              <a:rPr lang="en-AU" sz="11500" b="1" i="1" u="none" strike="noStrike" dirty="0">
                <a:solidFill>
                  <a:srgbClr val="FF0000"/>
                </a:solidFill>
                <a:effectLst/>
                <a:latin typeface="Arial" panose="020B0604020202020204" pitchFamily="34" charset="0"/>
                <a:cs typeface="Arial" panose="020B0604020202020204" pitchFamily="34" charset="0"/>
              </a:rPr>
              <a:t>TeslaProducts</a:t>
            </a:r>
            <a:r>
              <a:rPr lang="en-AU" sz="7200" b="1" i="1" u="none" strike="noStrike" dirty="0">
                <a:solidFill>
                  <a:srgbClr val="FF0000"/>
                </a:solidFill>
                <a:effectLst/>
                <a:latin typeface="Arial" panose="020B0604020202020204" pitchFamily="34" charset="0"/>
                <a:cs typeface="Arial" panose="020B0604020202020204" pitchFamily="34" charset="0"/>
              </a:rPr>
              <a:t>.</a:t>
            </a:r>
            <a:r>
              <a:rPr lang="en-AU" sz="8000" b="1" i="1" u="none" strike="noStrike" dirty="0">
                <a:solidFill>
                  <a:srgbClr val="FF0000"/>
                </a:solidFill>
                <a:effectLst/>
                <a:latin typeface="Arial" panose="020B0604020202020204" pitchFamily="34" charset="0"/>
                <a:cs typeface="Arial" panose="020B0604020202020204" pitchFamily="34" charset="0"/>
              </a:rPr>
              <a:t>com</a:t>
            </a:r>
            <a:endParaRPr lang="en-US" sz="13800" i="1" dirty="0">
              <a:solidFill>
                <a:srgbClr val="FF0000"/>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31266A7-D15C-5CCE-9D7C-512214513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987" y="3996565"/>
            <a:ext cx="4850026" cy="5746823"/>
          </a:xfrm>
          <a:prstGeom prst="rect">
            <a:avLst/>
          </a:prstGeom>
        </p:spPr>
      </p:pic>
    </p:spTree>
    <p:extLst>
      <p:ext uri="{BB962C8B-B14F-4D97-AF65-F5344CB8AC3E}">
        <p14:creationId xmlns:p14="http://schemas.microsoft.com/office/powerpoint/2010/main" val="27018638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96BCD-C0B4-B70E-F74D-09DA3CE4E423}"/>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61AAB8AF-EEC0-D5E8-0381-6D2C8AB6218F}"/>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1C2D6777-80F6-BD49-112B-604E85DD402C}"/>
              </a:ext>
            </a:extLst>
          </p:cNvPr>
          <p:cNvSpPr/>
          <p:nvPr/>
        </p:nvSpPr>
        <p:spPr>
          <a:xfrm>
            <a:off x="533400" y="543612"/>
            <a:ext cx="17754600" cy="9464132"/>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solidFill>
                <a:schemeClr val="bg1"/>
              </a:solidFill>
            </a:endParaRPr>
          </a:p>
        </p:txBody>
      </p:sp>
      <p:sp>
        <p:nvSpPr>
          <p:cNvPr id="20" name="TextBox 19">
            <a:extLst>
              <a:ext uri="{FF2B5EF4-FFF2-40B4-BE49-F238E27FC236}">
                <a16:creationId xmlns:a16="http://schemas.microsoft.com/office/drawing/2014/main" id="{1B6C2FD6-1DE2-D6BF-0902-05394D717397}"/>
              </a:ext>
            </a:extLst>
          </p:cNvPr>
          <p:cNvSpPr txBox="1"/>
          <p:nvPr/>
        </p:nvSpPr>
        <p:spPr>
          <a:xfrm>
            <a:off x="533400" y="982195"/>
            <a:ext cx="17564101" cy="7817525"/>
          </a:xfrm>
          <a:prstGeom prst="rect">
            <a:avLst/>
          </a:prstGeom>
          <a:noFill/>
        </p:spPr>
        <p:txBody>
          <a:bodyPr wrap="square" rtlCol="0">
            <a:spAutoFit/>
          </a:bodyPr>
          <a:lstStyle/>
          <a:p>
            <a:pPr algn="ctr"/>
            <a:r>
              <a:rPr lang="en-AU" sz="13800" b="1" i="1" dirty="0">
                <a:solidFill>
                  <a:srgbClr val="0000FF"/>
                </a:solidFill>
                <a:latin typeface="Arial" panose="020B0604020202020204" pitchFamily="34" charset="0"/>
                <a:cs typeface="Arial" panose="020B0604020202020204" pitchFamily="34" charset="0"/>
              </a:rPr>
              <a:t>But That’s Not All!</a:t>
            </a:r>
          </a:p>
          <a:p>
            <a:pPr algn="ctr"/>
            <a:endParaRPr lang="en-AU" sz="8000" b="1" i="1" dirty="0">
              <a:solidFill>
                <a:srgbClr val="0000FF"/>
              </a:solidFill>
              <a:latin typeface="Arial" panose="020B0604020202020204" pitchFamily="34" charset="0"/>
              <a:cs typeface="Arial" panose="020B0604020202020204" pitchFamily="34" charset="0"/>
            </a:endParaRPr>
          </a:p>
          <a:p>
            <a:pPr algn="ctr"/>
            <a:r>
              <a:rPr lang="en-AU" sz="13800" b="1" i="1" dirty="0">
                <a:solidFill>
                  <a:srgbClr val="FF0000"/>
                </a:solidFill>
                <a:latin typeface="Arial" panose="020B0604020202020204" pitchFamily="34" charset="0"/>
                <a:cs typeface="Arial" panose="020B0604020202020204" pitchFamily="34" charset="0"/>
              </a:rPr>
              <a:t>Are You Passionate About This Subject?</a:t>
            </a:r>
          </a:p>
        </p:txBody>
      </p:sp>
    </p:spTree>
    <p:extLst>
      <p:ext uri="{BB962C8B-B14F-4D97-AF65-F5344CB8AC3E}">
        <p14:creationId xmlns:p14="http://schemas.microsoft.com/office/powerpoint/2010/main" val="1099539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F3DC3-3108-AD08-A97E-0C6092A39747}"/>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3836E5A6-80BF-AF36-DB91-156CA40C2EAB}"/>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B9C0DDAA-02EA-0788-99CC-E2CD233A6881}"/>
              </a:ext>
            </a:extLst>
          </p:cNvPr>
          <p:cNvSpPr/>
          <p:nvPr/>
        </p:nvSpPr>
        <p:spPr>
          <a:xfrm>
            <a:off x="381000" y="342900"/>
            <a:ext cx="17983200" cy="9944100"/>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sz="2800"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a:p>
            <a:pPr algn="ctr"/>
            <a:r>
              <a:rPr lang="en-AU" sz="2800" b="1" dirty="0">
                <a:latin typeface="Arial" panose="020B0604020202020204" pitchFamily="34" charset="0"/>
                <a:cs typeface="Arial" panose="020B0604020202020204" pitchFamily="34" charset="0"/>
              </a:rPr>
              <a:t>Nikola Tesla </a:t>
            </a:r>
            <a:r>
              <a:rPr lang="en-AU" sz="2800" dirty="0">
                <a:latin typeface="Arial" panose="020B0604020202020204" pitchFamily="34" charset="0"/>
                <a:cs typeface="Arial" panose="020B0604020202020204" pitchFamily="34" charset="0"/>
              </a:rPr>
              <a:t>is regarded as </a:t>
            </a:r>
          </a:p>
          <a:p>
            <a:pPr algn="ctr"/>
            <a:r>
              <a:rPr lang="en-AU" sz="3600" b="1" i="1" dirty="0">
                <a:solidFill>
                  <a:srgbClr val="0000FF"/>
                </a:solidFill>
                <a:latin typeface="Arial" panose="020B0604020202020204" pitchFamily="34" charset="0"/>
                <a:cs typeface="Arial" panose="020B0604020202020204" pitchFamily="34" charset="0"/>
              </a:rPr>
              <a:t>the man who invented the 20th century</a:t>
            </a:r>
          </a:p>
          <a:p>
            <a:pPr algn="ctr"/>
            <a:r>
              <a:rPr lang="en-AU" sz="2800" b="1" dirty="0">
                <a:latin typeface="Arial" panose="020B0604020202020204" pitchFamily="34" charset="0"/>
                <a:cs typeface="Arial" panose="020B0604020202020204" pitchFamily="34" charset="0"/>
              </a:rPr>
              <a:t>because of his role in the creation of modern 50 Cycles per second </a:t>
            </a:r>
            <a:br>
              <a:rPr lang="en-AU" sz="2800" b="1" dirty="0">
                <a:latin typeface="Arial" panose="020B0604020202020204" pitchFamily="34" charset="0"/>
                <a:cs typeface="Arial" panose="020B0604020202020204" pitchFamily="34" charset="0"/>
              </a:rPr>
            </a:br>
            <a:r>
              <a:rPr lang="en-AU" sz="2800" b="1" dirty="0">
                <a:latin typeface="Arial" panose="020B0604020202020204" pitchFamily="34" charset="0"/>
                <a:cs typeface="Arial" panose="020B0604020202020204" pitchFamily="34" charset="0"/>
              </a:rPr>
              <a:t>Alternating Current Electricity with George Westinghouse.</a:t>
            </a:r>
          </a:p>
          <a:p>
            <a:pPr algn="ctr"/>
            <a:endParaRPr lang="en-AU" sz="2800" b="1" dirty="0">
              <a:latin typeface="Arial" panose="020B0604020202020204" pitchFamily="34" charset="0"/>
              <a:cs typeface="Arial" panose="020B0604020202020204" pitchFamily="34" charset="0"/>
            </a:endParaRPr>
          </a:p>
          <a:p>
            <a:pPr algn="ctr"/>
            <a:r>
              <a:rPr lang="en-AU" sz="2800" b="1" dirty="0">
                <a:solidFill>
                  <a:srgbClr val="0000FF"/>
                </a:solidFill>
                <a:latin typeface="Arial" panose="020B0604020202020204" pitchFamily="34" charset="0"/>
                <a:cs typeface="Arial" panose="020B0604020202020204" pitchFamily="34" charset="0"/>
              </a:rPr>
              <a:t>You can watch countless documentaries and feature films about his inventions, </a:t>
            </a:r>
            <a:br>
              <a:rPr lang="en-AU" sz="2800" b="1" dirty="0">
                <a:solidFill>
                  <a:srgbClr val="0000FF"/>
                </a:solidFill>
                <a:latin typeface="Arial" panose="020B0604020202020204" pitchFamily="34" charset="0"/>
                <a:cs typeface="Arial" panose="020B0604020202020204" pitchFamily="34" charset="0"/>
              </a:rPr>
            </a:br>
            <a:r>
              <a:rPr lang="en-AU" sz="2800" b="1" dirty="0">
                <a:solidFill>
                  <a:srgbClr val="0000FF"/>
                </a:solidFill>
                <a:latin typeface="Arial" panose="020B0604020202020204" pitchFamily="34" charset="0"/>
                <a:cs typeface="Arial" panose="020B0604020202020204" pitchFamily="34" charset="0"/>
              </a:rPr>
              <a:t>especially the electricity war between him and Thomas Edison.  </a:t>
            </a:r>
          </a:p>
          <a:p>
            <a:pPr algn="ctr"/>
            <a:endParaRPr lang="en-AU" sz="2800" b="1" dirty="0">
              <a:solidFill>
                <a:srgbClr val="0000FF"/>
              </a:solidFill>
              <a:latin typeface="Arial" panose="020B0604020202020204" pitchFamily="34" charset="0"/>
              <a:cs typeface="Arial" panose="020B0604020202020204" pitchFamily="34" charset="0"/>
            </a:endParaRPr>
          </a:p>
          <a:p>
            <a:pPr algn="ctr"/>
            <a:r>
              <a:rPr lang="en-AU" sz="2800" b="1" dirty="0">
                <a:latin typeface="Arial" panose="020B0604020202020204" pitchFamily="34" charset="0"/>
                <a:cs typeface="Arial" panose="020B0604020202020204" pitchFamily="34" charset="0"/>
              </a:rPr>
              <a:t>Tesla was born in the town of Smiljan, in what was then the Austro-Hungarian Empire, now known as Croatia, who emigrated to the USA as a young adult, </a:t>
            </a:r>
            <a:br>
              <a:rPr lang="en-AU" sz="2800" b="1" dirty="0">
                <a:latin typeface="Arial" panose="020B0604020202020204" pitchFamily="34" charset="0"/>
                <a:cs typeface="Arial" panose="020B0604020202020204" pitchFamily="34" charset="0"/>
              </a:rPr>
            </a:br>
            <a:r>
              <a:rPr lang="en-AU" sz="2800" b="1" dirty="0">
                <a:latin typeface="Arial" panose="020B0604020202020204" pitchFamily="34" charset="0"/>
                <a:cs typeface="Arial" panose="020B0604020202020204" pitchFamily="34" charset="0"/>
              </a:rPr>
              <a:t>and who invented the technologies that Tesla's Innovational Technologies produces.  </a:t>
            </a:r>
          </a:p>
          <a:p>
            <a:pPr algn="ctr"/>
            <a:endParaRPr lang="en-AU" sz="2800" b="1" dirty="0">
              <a:latin typeface="Arial" panose="020B0604020202020204" pitchFamily="34" charset="0"/>
              <a:cs typeface="Arial" panose="020B0604020202020204" pitchFamily="34" charset="0"/>
            </a:endParaRPr>
          </a:p>
          <a:p>
            <a:pPr algn="ctr"/>
            <a:r>
              <a:rPr lang="en-AU" sz="2800" b="1" dirty="0">
                <a:solidFill>
                  <a:srgbClr val="0000FF"/>
                </a:solidFill>
                <a:latin typeface="Arial" panose="020B0604020202020204" pitchFamily="34" charset="0"/>
                <a:cs typeface="Arial" panose="020B0604020202020204" pitchFamily="34" charset="0"/>
              </a:rPr>
              <a:t>He is the only person to have successfully registered sequential patents with the patents office!  </a:t>
            </a:r>
            <a:br>
              <a:rPr lang="en-AU" sz="2800" b="1" dirty="0">
                <a:solidFill>
                  <a:srgbClr val="0000FF"/>
                </a:solidFill>
                <a:latin typeface="Arial" panose="020B0604020202020204" pitchFamily="34" charset="0"/>
                <a:cs typeface="Arial" panose="020B0604020202020204" pitchFamily="34" charset="0"/>
              </a:rPr>
            </a:br>
            <a:r>
              <a:rPr lang="en-AU" sz="2800" b="1" dirty="0">
                <a:solidFill>
                  <a:srgbClr val="0000FF"/>
                </a:solidFill>
                <a:latin typeface="Arial" panose="020B0604020202020204" pitchFamily="34" charset="0"/>
                <a:cs typeface="Arial" panose="020B0604020202020204" pitchFamily="34" charset="0"/>
              </a:rPr>
              <a:t>That's how prolific of a genius inventor he was!</a:t>
            </a:r>
            <a:endParaRPr lang="en-AU" dirty="0">
              <a:latin typeface="Arial" panose="020B0604020202020204" pitchFamily="34" charset="0"/>
              <a:cs typeface="Arial" panose="020B0604020202020204" pitchFamily="34" charset="0"/>
            </a:endParaRPr>
          </a:p>
        </p:txBody>
      </p:sp>
      <p:pic>
        <p:nvPicPr>
          <p:cNvPr id="5" name="Picture 4" descr="A person with a mustache&#10;&#10;AI-generated content may be incorrect.">
            <a:extLst>
              <a:ext uri="{FF2B5EF4-FFF2-40B4-BE49-F238E27FC236}">
                <a16:creationId xmlns:a16="http://schemas.microsoft.com/office/drawing/2014/main" id="{1A794ED6-44CF-4F17-DEAE-38CAF71479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799" y="647700"/>
            <a:ext cx="2216402" cy="2933942"/>
          </a:xfrm>
          <a:prstGeom prst="rect">
            <a:avLst/>
          </a:prstGeom>
        </p:spPr>
      </p:pic>
    </p:spTree>
    <p:extLst>
      <p:ext uri="{BB962C8B-B14F-4D97-AF65-F5344CB8AC3E}">
        <p14:creationId xmlns:p14="http://schemas.microsoft.com/office/powerpoint/2010/main" val="11564160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54606-F43B-D2D5-94D3-FB0833172F92}"/>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81AA11EE-BFE3-ABA5-A533-407CAA7A625B}"/>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64FD940D-007C-C89D-607D-AAE5DDC476AC}"/>
              </a:ext>
            </a:extLst>
          </p:cNvPr>
          <p:cNvSpPr/>
          <p:nvPr/>
        </p:nvSpPr>
        <p:spPr>
          <a:xfrm>
            <a:off x="533400" y="543612"/>
            <a:ext cx="17754600" cy="9464132"/>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solidFill>
                <a:schemeClr val="bg1"/>
              </a:solidFill>
            </a:endParaRPr>
          </a:p>
        </p:txBody>
      </p:sp>
      <p:sp>
        <p:nvSpPr>
          <p:cNvPr id="20" name="TextBox 19">
            <a:extLst>
              <a:ext uri="{FF2B5EF4-FFF2-40B4-BE49-F238E27FC236}">
                <a16:creationId xmlns:a16="http://schemas.microsoft.com/office/drawing/2014/main" id="{846FDF1A-D0E0-FFC3-6A58-536CAB35D9AF}"/>
              </a:ext>
            </a:extLst>
          </p:cNvPr>
          <p:cNvSpPr txBox="1"/>
          <p:nvPr/>
        </p:nvSpPr>
        <p:spPr>
          <a:xfrm>
            <a:off x="495300" y="952500"/>
            <a:ext cx="17754600" cy="8017579"/>
          </a:xfrm>
          <a:prstGeom prst="rect">
            <a:avLst/>
          </a:prstGeom>
          <a:noFill/>
        </p:spPr>
        <p:txBody>
          <a:bodyPr wrap="square" rtlCol="0">
            <a:spAutoFit/>
          </a:bodyPr>
          <a:lstStyle/>
          <a:p>
            <a:pPr algn="ctr"/>
            <a:r>
              <a:rPr lang="en-AU" sz="11500" b="1" i="1" dirty="0">
                <a:solidFill>
                  <a:srgbClr val="FF0000"/>
                </a:solidFill>
                <a:latin typeface="Arial" panose="020B0604020202020204" pitchFamily="34" charset="0"/>
                <a:cs typeface="Arial" panose="020B0604020202020204" pitchFamily="34" charset="0"/>
              </a:rPr>
              <a:t>FREE Training </a:t>
            </a:r>
            <a:br>
              <a:rPr lang="en-AU" sz="11500" b="1" i="1" dirty="0">
                <a:solidFill>
                  <a:srgbClr val="0000FF"/>
                </a:solidFill>
                <a:latin typeface="Arial" panose="020B0604020202020204" pitchFamily="34" charset="0"/>
                <a:cs typeface="Arial" panose="020B0604020202020204" pitchFamily="34" charset="0"/>
              </a:rPr>
            </a:br>
            <a:r>
              <a:rPr lang="en-AU" sz="8000" b="1" i="1" dirty="0">
                <a:solidFill>
                  <a:srgbClr val="0000FF"/>
                </a:solidFill>
                <a:latin typeface="Arial" panose="020B0604020202020204" pitchFamily="34" charset="0"/>
                <a:cs typeface="Arial" panose="020B0604020202020204" pitchFamily="34" charset="0"/>
              </a:rPr>
              <a:t>How to Harmonize </a:t>
            </a:r>
            <a:br>
              <a:rPr lang="en-AU" sz="8000" b="1" i="1" dirty="0">
                <a:solidFill>
                  <a:srgbClr val="0000FF"/>
                </a:solidFill>
                <a:latin typeface="Arial" panose="020B0604020202020204" pitchFamily="34" charset="0"/>
                <a:cs typeface="Arial" panose="020B0604020202020204" pitchFamily="34" charset="0"/>
              </a:rPr>
            </a:br>
            <a:r>
              <a:rPr lang="en-AU" sz="8000" b="1" i="1" dirty="0">
                <a:solidFill>
                  <a:srgbClr val="0000FF"/>
                </a:solidFill>
                <a:latin typeface="Arial" panose="020B0604020202020204" pitchFamily="34" charset="0"/>
                <a:cs typeface="Arial" panose="020B0604020202020204" pitchFamily="34" charset="0"/>
              </a:rPr>
              <a:t>the Damaging Effects of Electromagnetic Frequencies </a:t>
            </a:r>
            <a:br>
              <a:rPr lang="en-AU" sz="8000" b="1" i="1" dirty="0">
                <a:solidFill>
                  <a:srgbClr val="0000FF"/>
                </a:solidFill>
                <a:latin typeface="Arial" panose="020B0604020202020204" pitchFamily="34" charset="0"/>
                <a:cs typeface="Arial" panose="020B0604020202020204" pitchFamily="34" charset="0"/>
              </a:rPr>
            </a:br>
            <a:r>
              <a:rPr lang="en-AU" sz="8000" b="1" i="1" dirty="0">
                <a:solidFill>
                  <a:srgbClr val="0000FF"/>
                </a:solidFill>
                <a:latin typeface="Arial" panose="020B0604020202020204" pitchFamily="34" charset="0"/>
                <a:cs typeface="Arial" panose="020B0604020202020204" pitchFamily="34" charset="0"/>
              </a:rPr>
              <a:t>&amp; Radiation with </a:t>
            </a:r>
            <a:br>
              <a:rPr lang="en-AU" sz="8000" b="1" i="1" dirty="0">
                <a:solidFill>
                  <a:srgbClr val="0000FF"/>
                </a:solidFill>
                <a:latin typeface="Arial" panose="020B0604020202020204" pitchFamily="34" charset="0"/>
                <a:cs typeface="Arial" panose="020B0604020202020204" pitchFamily="34" charset="0"/>
              </a:rPr>
            </a:br>
            <a:r>
              <a:rPr lang="en-AU" sz="8000" b="1" i="1" dirty="0">
                <a:solidFill>
                  <a:srgbClr val="0000FF"/>
                </a:solidFill>
                <a:latin typeface="Arial" panose="020B0604020202020204" pitchFamily="34" charset="0"/>
                <a:cs typeface="Arial" panose="020B0604020202020204" pitchFamily="34" charset="0"/>
              </a:rPr>
              <a:t>Tesla’s Harmonizing Products!</a:t>
            </a:r>
            <a:endParaRPr lang="en-AU" sz="8000" i="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49207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6737A-A4EC-8CBF-DD14-E8D46A76B423}"/>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3B4A2F69-D393-A9AB-17E1-E54B712290E0}"/>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466754B1-9DD5-E777-A91E-4FA29ACB6215}"/>
              </a:ext>
            </a:extLst>
          </p:cNvPr>
          <p:cNvSpPr/>
          <p:nvPr/>
        </p:nvSpPr>
        <p:spPr>
          <a:xfrm>
            <a:off x="5048250" y="0"/>
            <a:ext cx="8648700" cy="1055135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AU" dirty="0">
                <a:solidFill>
                  <a:schemeClr val="bg1"/>
                </a:solidFill>
              </a:rPr>
              <a:t>Support</a:t>
            </a:r>
          </a:p>
        </p:txBody>
      </p:sp>
      <p:pic>
        <p:nvPicPr>
          <p:cNvPr id="7" name="Picture 6" descr="A close-up of a logo&#10;&#10;AI-generated content may be incorrect.">
            <a:extLst>
              <a:ext uri="{FF2B5EF4-FFF2-40B4-BE49-F238E27FC236}">
                <a16:creationId xmlns:a16="http://schemas.microsoft.com/office/drawing/2014/main" id="{12BBCFCA-78FF-EF7B-6F73-EB0DDE558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8451" y="0"/>
            <a:ext cx="6628298" cy="10551356"/>
          </a:xfrm>
          <a:prstGeom prst="rect">
            <a:avLst/>
          </a:prstGeom>
        </p:spPr>
      </p:pic>
    </p:spTree>
    <p:extLst>
      <p:ext uri="{BB962C8B-B14F-4D97-AF65-F5344CB8AC3E}">
        <p14:creationId xmlns:p14="http://schemas.microsoft.com/office/powerpoint/2010/main" val="35854968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26067-21B7-BADF-365B-650226C88ADF}"/>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BAB36D73-5376-97F0-69E0-7FA29A052B68}"/>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D653196A-A5D9-FCF4-2DDB-ADA322BF400D}"/>
              </a:ext>
            </a:extLst>
          </p:cNvPr>
          <p:cNvSpPr/>
          <p:nvPr/>
        </p:nvSpPr>
        <p:spPr>
          <a:xfrm>
            <a:off x="533400" y="543612"/>
            <a:ext cx="17754600" cy="9464132"/>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solidFill>
                <a:schemeClr val="bg1"/>
              </a:solidFill>
            </a:endParaRPr>
          </a:p>
        </p:txBody>
      </p:sp>
      <p:sp>
        <p:nvSpPr>
          <p:cNvPr id="20" name="TextBox 19">
            <a:extLst>
              <a:ext uri="{FF2B5EF4-FFF2-40B4-BE49-F238E27FC236}">
                <a16:creationId xmlns:a16="http://schemas.microsoft.com/office/drawing/2014/main" id="{B2AA7632-6E16-7A70-B8F1-866647452693}"/>
              </a:ext>
            </a:extLst>
          </p:cNvPr>
          <p:cNvSpPr txBox="1"/>
          <p:nvPr/>
        </p:nvSpPr>
        <p:spPr>
          <a:xfrm>
            <a:off x="533401" y="1302157"/>
            <a:ext cx="10330523" cy="7663636"/>
          </a:xfrm>
          <a:prstGeom prst="rect">
            <a:avLst/>
          </a:prstGeom>
          <a:noFill/>
        </p:spPr>
        <p:txBody>
          <a:bodyPr wrap="square" rtlCol="0">
            <a:spAutoFit/>
          </a:bodyPr>
          <a:lstStyle/>
          <a:p>
            <a:pPr algn="ctr"/>
            <a:r>
              <a:rPr lang="en-AU" sz="6000" b="1" i="1" dirty="0">
                <a:solidFill>
                  <a:srgbClr val="FF0000"/>
                </a:solidFill>
                <a:latin typeface="Arial" panose="020B0604020202020204" pitchFamily="34" charset="0"/>
                <a:cs typeface="Arial" panose="020B0604020202020204" pitchFamily="34" charset="0"/>
              </a:rPr>
              <a:t>With your FREE Training, </a:t>
            </a:r>
            <a:br>
              <a:rPr lang="en-AU" sz="6000" b="1" i="1" dirty="0">
                <a:latin typeface="Arial" panose="020B0604020202020204" pitchFamily="34" charset="0"/>
                <a:cs typeface="Arial" panose="020B0604020202020204" pitchFamily="34" charset="0"/>
              </a:rPr>
            </a:br>
            <a:r>
              <a:rPr lang="en-AU" sz="5400" b="1" i="1" dirty="0">
                <a:latin typeface="Arial" panose="020B0604020202020204" pitchFamily="34" charset="0"/>
                <a:cs typeface="Arial" panose="020B0604020202020204" pitchFamily="34" charset="0"/>
              </a:rPr>
              <a:t>you will gain a </a:t>
            </a:r>
            <a:br>
              <a:rPr lang="en-AU" sz="5400" b="1" i="1" dirty="0">
                <a:latin typeface="Arial" panose="020B0604020202020204" pitchFamily="34" charset="0"/>
                <a:cs typeface="Arial" panose="020B0604020202020204" pitchFamily="34" charset="0"/>
              </a:rPr>
            </a:br>
            <a:r>
              <a:rPr lang="en-AU" sz="5400" b="1" i="1" dirty="0">
                <a:latin typeface="Arial" panose="020B0604020202020204" pitchFamily="34" charset="0"/>
                <a:cs typeface="Arial" panose="020B0604020202020204" pitchFamily="34" charset="0"/>
              </a:rPr>
              <a:t>working understanding </a:t>
            </a:r>
            <a:br>
              <a:rPr lang="en-AU" sz="5400" b="1" i="1" dirty="0">
                <a:latin typeface="Arial" panose="020B0604020202020204" pitchFamily="34" charset="0"/>
                <a:cs typeface="Arial" panose="020B0604020202020204" pitchFamily="34" charset="0"/>
              </a:rPr>
            </a:br>
            <a:r>
              <a:rPr lang="en-AU" sz="5400" b="1" i="1" dirty="0">
                <a:latin typeface="Arial" panose="020B0604020202020204" pitchFamily="34" charset="0"/>
                <a:cs typeface="Arial" panose="020B0604020202020204" pitchFamily="34" charset="0"/>
              </a:rPr>
              <a:t>about the most damaging frequencies that are negatively affecting our health, </a:t>
            </a:r>
            <a:br>
              <a:rPr lang="en-AU" sz="5400" b="1" i="1" dirty="0">
                <a:latin typeface="Arial" panose="020B0604020202020204" pitchFamily="34" charset="0"/>
                <a:cs typeface="Arial" panose="020B0604020202020204" pitchFamily="34" charset="0"/>
              </a:rPr>
            </a:br>
            <a:r>
              <a:rPr lang="en-AU" sz="5400" b="1" i="1" dirty="0">
                <a:solidFill>
                  <a:srgbClr val="0000FF"/>
                </a:solidFill>
                <a:latin typeface="Arial" panose="020B0604020202020204" pitchFamily="34" charset="0"/>
                <a:cs typeface="Arial" panose="020B0604020202020204" pitchFamily="34" charset="0"/>
              </a:rPr>
              <a:t>as well as the art of dowsing, </a:t>
            </a:r>
            <a:br>
              <a:rPr lang="en-AU" sz="5400" b="1" i="1" dirty="0">
                <a:solidFill>
                  <a:srgbClr val="0000FF"/>
                </a:solidFill>
                <a:latin typeface="Arial" panose="020B0604020202020204" pitchFamily="34" charset="0"/>
                <a:cs typeface="Arial" panose="020B0604020202020204" pitchFamily="34" charset="0"/>
              </a:rPr>
            </a:br>
            <a:r>
              <a:rPr lang="en-AU" sz="5400" b="1" i="1" dirty="0">
                <a:solidFill>
                  <a:srgbClr val="0000FF"/>
                </a:solidFill>
                <a:latin typeface="Arial" panose="020B0604020202020204" pitchFamily="34" charset="0"/>
                <a:cs typeface="Arial" panose="020B0604020202020204" pitchFamily="34" charset="0"/>
              </a:rPr>
              <a:t>kinesiology </a:t>
            </a:r>
            <a:br>
              <a:rPr lang="en-AU" sz="5400" b="1" i="1" dirty="0">
                <a:solidFill>
                  <a:srgbClr val="0000FF"/>
                </a:solidFill>
                <a:latin typeface="Arial" panose="020B0604020202020204" pitchFamily="34" charset="0"/>
                <a:cs typeface="Arial" panose="020B0604020202020204" pitchFamily="34" charset="0"/>
              </a:rPr>
            </a:br>
            <a:r>
              <a:rPr lang="en-AU" sz="5400" b="1" i="1" dirty="0">
                <a:solidFill>
                  <a:srgbClr val="0000FF"/>
                </a:solidFill>
                <a:latin typeface="Arial" panose="020B0604020202020204" pitchFamily="34" charset="0"/>
                <a:cs typeface="Arial" panose="020B0604020202020204" pitchFamily="34" charset="0"/>
              </a:rPr>
              <a:t>and other techniques</a:t>
            </a:r>
            <a:endParaRPr lang="en-AU" sz="6600" b="1" i="1" dirty="0">
              <a:latin typeface="Arial" panose="020B0604020202020204" pitchFamily="34" charset="0"/>
              <a:cs typeface="Arial" panose="020B0604020202020204" pitchFamily="34" charset="0"/>
            </a:endParaRPr>
          </a:p>
        </p:txBody>
      </p:sp>
      <p:pic>
        <p:nvPicPr>
          <p:cNvPr id="3" name="Picture 2" descr="A person holding a stick&#10;&#10;AI-generated content may be incorrect.">
            <a:extLst>
              <a:ext uri="{FF2B5EF4-FFF2-40B4-BE49-F238E27FC236}">
                <a16:creationId xmlns:a16="http://schemas.microsoft.com/office/drawing/2014/main" id="{2A9CE027-DEDD-82CA-790E-498769E79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3924" y="948672"/>
            <a:ext cx="7166093" cy="8370606"/>
          </a:xfrm>
          <a:prstGeom prst="rect">
            <a:avLst/>
          </a:prstGeom>
        </p:spPr>
      </p:pic>
    </p:spTree>
    <p:extLst>
      <p:ext uri="{BB962C8B-B14F-4D97-AF65-F5344CB8AC3E}">
        <p14:creationId xmlns:p14="http://schemas.microsoft.com/office/powerpoint/2010/main" val="810562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B0726-FA0A-9412-A30F-53B933843CBB}"/>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0C465027-6A66-87F5-EF53-13D49838C28A}"/>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2DA6BA67-5E4A-365F-C0B3-FFEF031734F7}"/>
              </a:ext>
            </a:extLst>
          </p:cNvPr>
          <p:cNvSpPr/>
          <p:nvPr/>
        </p:nvSpPr>
        <p:spPr>
          <a:xfrm>
            <a:off x="533400" y="543612"/>
            <a:ext cx="17754600" cy="9464132"/>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solidFill>
                <a:schemeClr val="bg1"/>
              </a:solidFill>
            </a:endParaRPr>
          </a:p>
        </p:txBody>
      </p:sp>
      <p:sp>
        <p:nvSpPr>
          <p:cNvPr id="20" name="TextBox 19">
            <a:extLst>
              <a:ext uri="{FF2B5EF4-FFF2-40B4-BE49-F238E27FC236}">
                <a16:creationId xmlns:a16="http://schemas.microsoft.com/office/drawing/2014/main" id="{E4670E03-9C9C-D502-50ED-DB8335882A8B}"/>
              </a:ext>
            </a:extLst>
          </p:cNvPr>
          <p:cNvSpPr txBox="1"/>
          <p:nvPr/>
        </p:nvSpPr>
        <p:spPr>
          <a:xfrm>
            <a:off x="723899" y="659029"/>
            <a:ext cx="17564101" cy="3139321"/>
          </a:xfrm>
          <a:prstGeom prst="rect">
            <a:avLst/>
          </a:prstGeom>
          <a:noFill/>
        </p:spPr>
        <p:txBody>
          <a:bodyPr wrap="square" rtlCol="0">
            <a:spAutoFit/>
          </a:bodyPr>
          <a:lstStyle/>
          <a:p>
            <a:pPr algn="ctr"/>
            <a:r>
              <a:rPr lang="en-AU" sz="6600" b="1" i="1" dirty="0">
                <a:latin typeface="Arial" panose="020B0604020202020204" pitchFamily="34" charset="0"/>
                <a:cs typeface="Arial" panose="020B0604020202020204" pitchFamily="34" charset="0"/>
              </a:rPr>
              <a:t>to determine the ‘Geopathic Stress’ levels </a:t>
            </a:r>
            <a:br>
              <a:rPr lang="en-AU" sz="6600" b="1" i="1" dirty="0">
                <a:latin typeface="Arial" panose="020B0604020202020204" pitchFamily="34" charset="0"/>
                <a:cs typeface="Arial" panose="020B0604020202020204" pitchFamily="34" charset="0"/>
              </a:rPr>
            </a:br>
            <a:r>
              <a:rPr lang="en-AU" sz="6600" b="1" i="1" dirty="0">
                <a:latin typeface="Arial" panose="020B0604020202020204" pitchFamily="34" charset="0"/>
                <a:cs typeface="Arial" panose="020B0604020202020204" pitchFamily="34" charset="0"/>
              </a:rPr>
              <a:t>in your and other people’s homes, </a:t>
            </a:r>
            <a:br>
              <a:rPr lang="en-AU" sz="6600" b="1" i="1" dirty="0">
                <a:latin typeface="Arial" panose="020B0604020202020204" pitchFamily="34" charset="0"/>
                <a:cs typeface="Arial" panose="020B0604020202020204" pitchFamily="34" charset="0"/>
              </a:rPr>
            </a:br>
            <a:r>
              <a:rPr lang="en-AU" sz="6600" b="1" i="1" dirty="0">
                <a:latin typeface="Arial" panose="020B0604020202020204" pitchFamily="34" charset="0"/>
                <a:cs typeface="Arial" panose="020B0604020202020204" pitchFamily="34" charset="0"/>
              </a:rPr>
              <a:t>businesses and properties.</a:t>
            </a:r>
          </a:p>
        </p:txBody>
      </p:sp>
      <p:pic>
        <p:nvPicPr>
          <p:cNvPr id="3" name="Picture 2" descr="A diagram of a house&#10;&#10;AI-generated content may be incorrect.">
            <a:extLst>
              <a:ext uri="{FF2B5EF4-FFF2-40B4-BE49-F238E27FC236}">
                <a16:creationId xmlns:a16="http://schemas.microsoft.com/office/drawing/2014/main" id="{BC2A2149-EFA2-BD8C-C8DC-8ABBF1606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4041799"/>
            <a:ext cx="10287000" cy="5722495"/>
          </a:xfrm>
          <a:prstGeom prst="rect">
            <a:avLst/>
          </a:prstGeom>
        </p:spPr>
      </p:pic>
    </p:spTree>
    <p:extLst>
      <p:ext uri="{BB962C8B-B14F-4D97-AF65-F5344CB8AC3E}">
        <p14:creationId xmlns:p14="http://schemas.microsoft.com/office/powerpoint/2010/main" val="38845641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ED84E-EE9F-9D64-2622-EE7BED0C7E15}"/>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3AD96598-9407-9B67-C9A5-1CC3A302BDD4}"/>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DEE30F78-B644-BC4E-34F4-FDD865C3BE30}"/>
              </a:ext>
            </a:extLst>
          </p:cNvPr>
          <p:cNvSpPr/>
          <p:nvPr/>
        </p:nvSpPr>
        <p:spPr>
          <a:xfrm>
            <a:off x="-228600" y="0"/>
            <a:ext cx="19011900" cy="1055135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dirty="0">
              <a:solidFill>
                <a:schemeClr val="bg1"/>
              </a:solidFill>
            </a:endParaRPr>
          </a:p>
        </p:txBody>
      </p:sp>
      <p:sp>
        <p:nvSpPr>
          <p:cNvPr id="20" name="TextBox 19">
            <a:extLst>
              <a:ext uri="{FF2B5EF4-FFF2-40B4-BE49-F238E27FC236}">
                <a16:creationId xmlns:a16="http://schemas.microsoft.com/office/drawing/2014/main" id="{E9C31C5D-E350-0809-7890-E7191D0F9D03}"/>
              </a:ext>
            </a:extLst>
          </p:cNvPr>
          <p:cNvSpPr txBox="1"/>
          <p:nvPr/>
        </p:nvSpPr>
        <p:spPr>
          <a:xfrm>
            <a:off x="-38100" y="38100"/>
            <a:ext cx="18783300" cy="4678204"/>
          </a:xfrm>
          <a:prstGeom prst="rect">
            <a:avLst/>
          </a:prstGeom>
          <a:noFill/>
        </p:spPr>
        <p:txBody>
          <a:bodyPr wrap="square" rtlCol="0">
            <a:spAutoFit/>
          </a:bodyPr>
          <a:lstStyle/>
          <a:p>
            <a:pPr algn="ctr"/>
            <a:r>
              <a:rPr lang="en-AU" sz="6600" b="1" i="1" dirty="0">
                <a:solidFill>
                  <a:srgbClr val="0000FF"/>
                </a:solidFill>
                <a:latin typeface="Arial" panose="020B0604020202020204" pitchFamily="34" charset="0"/>
                <a:cs typeface="Arial" panose="020B0604020202020204" pitchFamily="34" charset="0"/>
              </a:rPr>
              <a:t>As a Registered Tesla’s Consultant</a:t>
            </a:r>
            <a:br>
              <a:rPr lang="en-AU" sz="6600" b="1" i="1" dirty="0">
                <a:latin typeface="Arial" panose="020B0604020202020204" pitchFamily="34" charset="0"/>
                <a:cs typeface="Arial" panose="020B0604020202020204" pitchFamily="34" charset="0"/>
              </a:rPr>
            </a:br>
            <a:r>
              <a:rPr lang="en-AU" sz="7200" b="1" i="1" dirty="0">
                <a:latin typeface="Arial" panose="020B0604020202020204" pitchFamily="34" charset="0"/>
                <a:cs typeface="Arial" panose="020B0604020202020204" pitchFamily="34" charset="0"/>
              </a:rPr>
              <a:t> you will be granted an </a:t>
            </a:r>
            <a:r>
              <a:rPr lang="en-AU" sz="7200" b="1" i="1" dirty="0">
                <a:solidFill>
                  <a:srgbClr val="0000FF"/>
                </a:solidFill>
                <a:latin typeface="Arial" panose="020B0604020202020204" pitchFamily="34" charset="0"/>
                <a:cs typeface="Arial" panose="020B0604020202020204" pitchFamily="34" charset="0"/>
              </a:rPr>
              <a:t>official license </a:t>
            </a:r>
            <a:br>
              <a:rPr lang="en-AU" sz="7200" b="1" i="1" dirty="0">
                <a:latin typeface="Arial" panose="020B0604020202020204" pitchFamily="34" charset="0"/>
                <a:cs typeface="Arial" panose="020B0604020202020204" pitchFamily="34" charset="0"/>
              </a:rPr>
            </a:br>
            <a:r>
              <a:rPr lang="en-AU" sz="7200" b="1" i="1" dirty="0">
                <a:latin typeface="Arial" panose="020B0604020202020204" pitchFamily="34" charset="0"/>
                <a:cs typeface="Arial" panose="020B0604020202020204" pitchFamily="34" charset="0"/>
              </a:rPr>
              <a:t>to purchase the products at a </a:t>
            </a:r>
            <a:br>
              <a:rPr lang="en-AU" sz="7200" b="1" i="1" dirty="0">
                <a:latin typeface="Arial" panose="020B0604020202020204" pitchFamily="34" charset="0"/>
                <a:cs typeface="Arial" panose="020B0604020202020204" pitchFamily="34" charset="0"/>
              </a:rPr>
            </a:br>
            <a:r>
              <a:rPr lang="en-AU" sz="8800" b="1" i="1" dirty="0">
                <a:solidFill>
                  <a:srgbClr val="FF0000"/>
                </a:solidFill>
                <a:latin typeface="Arial" panose="020B0604020202020204" pitchFamily="34" charset="0"/>
                <a:cs typeface="Arial" panose="020B0604020202020204" pitchFamily="34" charset="0"/>
              </a:rPr>
              <a:t>20% discount!</a:t>
            </a:r>
            <a:endParaRPr lang="en-AU" sz="6000" b="1" i="1" dirty="0">
              <a:solidFill>
                <a:srgbClr val="0000FF"/>
              </a:solidFill>
              <a:latin typeface="Arial" panose="020B0604020202020204" pitchFamily="34" charset="0"/>
              <a:cs typeface="Arial" panose="020B0604020202020204" pitchFamily="34" charset="0"/>
            </a:endParaRPr>
          </a:p>
        </p:txBody>
      </p:sp>
      <p:pic>
        <p:nvPicPr>
          <p:cNvPr id="2" name="Picture 1" descr="A stack of money with a yellow band&#10;&#10;AI-generated content may be incorrect.">
            <a:extLst>
              <a:ext uri="{FF2B5EF4-FFF2-40B4-BE49-F238E27FC236}">
                <a16:creationId xmlns:a16="http://schemas.microsoft.com/office/drawing/2014/main" id="{16002E4F-CB58-4DE1-6812-C58456226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179417"/>
            <a:ext cx="7516061" cy="4748395"/>
          </a:xfrm>
          <a:prstGeom prst="rect">
            <a:avLst/>
          </a:prstGeom>
        </p:spPr>
      </p:pic>
      <p:sp>
        <p:nvSpPr>
          <p:cNvPr id="3" name="TextBox 2">
            <a:extLst>
              <a:ext uri="{FF2B5EF4-FFF2-40B4-BE49-F238E27FC236}">
                <a16:creationId xmlns:a16="http://schemas.microsoft.com/office/drawing/2014/main" id="{FEBE4D27-BEE5-924F-F867-9D0ADECC5507}"/>
              </a:ext>
            </a:extLst>
          </p:cNvPr>
          <p:cNvSpPr txBox="1"/>
          <p:nvPr/>
        </p:nvSpPr>
        <p:spPr>
          <a:xfrm>
            <a:off x="9029700" y="8727483"/>
            <a:ext cx="5105886" cy="1200329"/>
          </a:xfrm>
          <a:prstGeom prst="rect">
            <a:avLst/>
          </a:prstGeom>
          <a:noFill/>
        </p:spPr>
        <p:txBody>
          <a:bodyPr wrap="square" rtlCol="0">
            <a:spAutoFit/>
          </a:bodyPr>
          <a:lstStyle/>
          <a:p>
            <a:pPr algn="ctr"/>
            <a:r>
              <a:rPr lang="en-AU" sz="7200" b="1" i="1" dirty="0">
                <a:solidFill>
                  <a:srgbClr val="FF0000"/>
                </a:solidFill>
              </a:rPr>
              <a:t>Cha Ching!</a:t>
            </a:r>
          </a:p>
        </p:txBody>
      </p:sp>
      <p:sp>
        <p:nvSpPr>
          <p:cNvPr id="4" name="TextBox 3">
            <a:extLst>
              <a:ext uri="{FF2B5EF4-FFF2-40B4-BE49-F238E27FC236}">
                <a16:creationId xmlns:a16="http://schemas.microsoft.com/office/drawing/2014/main" id="{101216AA-9372-48E9-62B7-AD0D3ECFE5C1}"/>
              </a:ext>
            </a:extLst>
          </p:cNvPr>
          <p:cNvSpPr txBox="1"/>
          <p:nvPr/>
        </p:nvSpPr>
        <p:spPr>
          <a:xfrm>
            <a:off x="7469179" y="4670442"/>
            <a:ext cx="11276021" cy="3785652"/>
          </a:xfrm>
          <a:prstGeom prst="rect">
            <a:avLst/>
          </a:prstGeom>
          <a:noFill/>
        </p:spPr>
        <p:txBody>
          <a:bodyPr wrap="square" rtlCol="0">
            <a:spAutoFit/>
          </a:bodyPr>
          <a:lstStyle/>
          <a:p>
            <a:pPr algn="ctr"/>
            <a:r>
              <a:rPr lang="en-AU" sz="6000" b="1" i="1" dirty="0">
                <a:solidFill>
                  <a:srgbClr val="0000FF"/>
                </a:solidFill>
                <a:latin typeface="Arial" panose="020B0604020202020204" pitchFamily="34" charset="0"/>
                <a:cs typeface="Arial" panose="020B0604020202020204" pitchFamily="34" charset="0"/>
              </a:rPr>
              <a:t>To resell Tesla’s Products online, at your shop, </a:t>
            </a:r>
            <a:br>
              <a:rPr lang="en-AU" sz="6000" b="1" i="1" dirty="0">
                <a:solidFill>
                  <a:srgbClr val="0000FF"/>
                </a:solidFill>
                <a:latin typeface="Arial" panose="020B0604020202020204" pitchFamily="34" charset="0"/>
                <a:cs typeface="Arial" panose="020B0604020202020204" pitchFamily="34" charset="0"/>
              </a:rPr>
            </a:br>
            <a:r>
              <a:rPr lang="en-AU" sz="6000" b="1" i="1" dirty="0">
                <a:solidFill>
                  <a:srgbClr val="0000FF"/>
                </a:solidFill>
                <a:latin typeface="Arial" panose="020B0604020202020204" pitchFamily="34" charset="0"/>
                <a:cs typeface="Arial" panose="020B0604020202020204" pitchFamily="34" charset="0"/>
              </a:rPr>
              <a:t>healing center, markets, seminars, etc.</a:t>
            </a:r>
          </a:p>
        </p:txBody>
      </p:sp>
    </p:spTree>
    <p:extLst>
      <p:ext uri="{BB962C8B-B14F-4D97-AF65-F5344CB8AC3E}">
        <p14:creationId xmlns:p14="http://schemas.microsoft.com/office/powerpoint/2010/main" val="18761062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64893-22D3-F8B9-9793-916FF3DBD42F}"/>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BB945A56-645A-79AA-95F2-713B3D7D524F}"/>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00BA5407-0EEA-3E3D-7DD5-D20DF3A0AEF3}"/>
              </a:ext>
            </a:extLst>
          </p:cNvPr>
          <p:cNvSpPr/>
          <p:nvPr/>
        </p:nvSpPr>
        <p:spPr>
          <a:xfrm>
            <a:off x="0" y="0"/>
            <a:ext cx="18745200" cy="1055135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AU" dirty="0">
                <a:solidFill>
                  <a:schemeClr val="bg1"/>
                </a:solidFill>
              </a:rPr>
              <a:t>Support</a:t>
            </a:r>
          </a:p>
        </p:txBody>
      </p:sp>
      <p:pic>
        <p:nvPicPr>
          <p:cNvPr id="9" name="Picture 8" descr="A person in a garment&#10;&#10;AI-generated content may be incorrect.">
            <a:extLst>
              <a:ext uri="{FF2B5EF4-FFF2-40B4-BE49-F238E27FC236}">
                <a16:creationId xmlns:a16="http://schemas.microsoft.com/office/drawing/2014/main" id="{D935F7CB-267B-9081-14F5-098131756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571" y="1459117"/>
            <a:ext cx="6838857" cy="7474581"/>
          </a:xfrm>
          <a:prstGeom prst="rect">
            <a:avLst/>
          </a:prstGeom>
        </p:spPr>
      </p:pic>
      <p:sp>
        <p:nvSpPr>
          <p:cNvPr id="10" name="TextBox 9">
            <a:extLst>
              <a:ext uri="{FF2B5EF4-FFF2-40B4-BE49-F238E27FC236}">
                <a16:creationId xmlns:a16="http://schemas.microsoft.com/office/drawing/2014/main" id="{6AE39E30-142B-8391-C629-CF14FB460A6C}"/>
              </a:ext>
            </a:extLst>
          </p:cNvPr>
          <p:cNvSpPr txBox="1"/>
          <p:nvPr/>
        </p:nvSpPr>
        <p:spPr>
          <a:xfrm>
            <a:off x="0" y="366016"/>
            <a:ext cx="18745200" cy="1015663"/>
          </a:xfrm>
          <a:prstGeom prst="rect">
            <a:avLst/>
          </a:prstGeom>
          <a:noFill/>
        </p:spPr>
        <p:txBody>
          <a:bodyPr wrap="square" rtlCol="0">
            <a:spAutoFit/>
          </a:bodyPr>
          <a:lstStyle/>
          <a:p>
            <a:pPr algn="ctr"/>
            <a:r>
              <a:rPr lang="en-AU" sz="6000" b="1" i="1" dirty="0">
                <a:solidFill>
                  <a:srgbClr val="0000FF"/>
                </a:solidFill>
                <a:latin typeface="Arial" panose="020B0604020202020204" pitchFamily="34" charset="0"/>
                <a:cs typeface="Arial" panose="020B0604020202020204" pitchFamily="34" charset="0"/>
              </a:rPr>
              <a:t>With Tons of Support from Master Zoda</a:t>
            </a:r>
          </a:p>
        </p:txBody>
      </p:sp>
      <p:sp>
        <p:nvSpPr>
          <p:cNvPr id="11" name="TextBox 10">
            <a:extLst>
              <a:ext uri="{FF2B5EF4-FFF2-40B4-BE49-F238E27FC236}">
                <a16:creationId xmlns:a16="http://schemas.microsoft.com/office/drawing/2014/main" id="{9D93CD65-0C12-B7E8-BD96-EC3D468F7762}"/>
              </a:ext>
            </a:extLst>
          </p:cNvPr>
          <p:cNvSpPr txBox="1"/>
          <p:nvPr/>
        </p:nvSpPr>
        <p:spPr>
          <a:xfrm>
            <a:off x="0" y="9198054"/>
            <a:ext cx="18745200" cy="1107996"/>
          </a:xfrm>
          <a:prstGeom prst="rect">
            <a:avLst/>
          </a:prstGeom>
          <a:noFill/>
        </p:spPr>
        <p:txBody>
          <a:bodyPr wrap="square" rtlCol="0">
            <a:spAutoFit/>
          </a:bodyPr>
          <a:lstStyle/>
          <a:p>
            <a:pPr algn="ctr"/>
            <a:r>
              <a:rPr lang="en-AU" sz="6600" b="1" i="1" dirty="0">
                <a:solidFill>
                  <a:srgbClr val="00B050"/>
                </a:solidFill>
                <a:latin typeface="Arial" panose="020B0604020202020204" pitchFamily="34" charset="0"/>
                <a:cs typeface="Arial" panose="020B0604020202020204" pitchFamily="34" charset="0"/>
              </a:rPr>
              <a:t>“Succeed &amp; Have Fun You Will!”</a:t>
            </a:r>
          </a:p>
        </p:txBody>
      </p:sp>
    </p:spTree>
    <p:extLst>
      <p:ext uri="{BB962C8B-B14F-4D97-AF65-F5344CB8AC3E}">
        <p14:creationId xmlns:p14="http://schemas.microsoft.com/office/powerpoint/2010/main" val="21530333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4BE34-22CE-A7DD-83EE-74ECC954E9E3}"/>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811D1E72-A569-4081-3A2F-05B576C45850}"/>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BE995632-D935-4BAB-CA14-6F898200ACFE}"/>
              </a:ext>
            </a:extLst>
          </p:cNvPr>
          <p:cNvSpPr/>
          <p:nvPr/>
        </p:nvSpPr>
        <p:spPr>
          <a:xfrm>
            <a:off x="0" y="0"/>
            <a:ext cx="18745200" cy="1055135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solidFill>
                <a:schemeClr val="bg1"/>
              </a:solidFill>
            </a:endParaRPr>
          </a:p>
        </p:txBody>
      </p:sp>
      <p:sp>
        <p:nvSpPr>
          <p:cNvPr id="20" name="TextBox 19">
            <a:extLst>
              <a:ext uri="{FF2B5EF4-FFF2-40B4-BE49-F238E27FC236}">
                <a16:creationId xmlns:a16="http://schemas.microsoft.com/office/drawing/2014/main" id="{16E6393A-7E45-E208-E18E-CA8A7FB72606}"/>
              </a:ext>
            </a:extLst>
          </p:cNvPr>
          <p:cNvSpPr txBox="1"/>
          <p:nvPr/>
        </p:nvSpPr>
        <p:spPr>
          <a:xfrm>
            <a:off x="723899" y="419100"/>
            <a:ext cx="17564101" cy="2062103"/>
          </a:xfrm>
          <a:prstGeom prst="rect">
            <a:avLst/>
          </a:prstGeom>
          <a:noFill/>
        </p:spPr>
        <p:txBody>
          <a:bodyPr wrap="square" rtlCol="0">
            <a:spAutoFit/>
          </a:bodyPr>
          <a:lstStyle/>
          <a:p>
            <a:pPr algn="ctr"/>
            <a:r>
              <a:rPr lang="en-AU" sz="6000" b="1" i="1" dirty="0">
                <a:solidFill>
                  <a:srgbClr val="0000FF"/>
                </a:solidFill>
                <a:latin typeface="Arial" panose="020B0604020202020204" pitchFamily="34" charset="0"/>
                <a:cs typeface="Arial" panose="020B0604020202020204" pitchFamily="34" charset="0"/>
              </a:rPr>
              <a:t>The only financial requirement </a:t>
            </a:r>
            <a:br>
              <a:rPr lang="en-AU" sz="6000" b="1" i="1" dirty="0">
                <a:solidFill>
                  <a:srgbClr val="0000FF"/>
                </a:solidFill>
                <a:latin typeface="Arial" panose="020B0604020202020204" pitchFamily="34" charset="0"/>
                <a:cs typeface="Arial" panose="020B0604020202020204" pitchFamily="34" charset="0"/>
              </a:rPr>
            </a:br>
            <a:r>
              <a:rPr lang="en-AU" sz="6000" b="1" i="1" dirty="0">
                <a:solidFill>
                  <a:srgbClr val="0000FF"/>
                </a:solidFill>
                <a:latin typeface="Arial" panose="020B0604020202020204" pitchFamily="34" charset="0"/>
                <a:cs typeface="Arial" panose="020B0604020202020204" pitchFamily="34" charset="0"/>
              </a:rPr>
              <a:t>is to own a complete Tesla's 'House Kit’</a:t>
            </a:r>
            <a:br>
              <a:rPr lang="en-AU" sz="6600" b="1" dirty="0">
                <a:latin typeface="Arial" panose="020B0604020202020204" pitchFamily="34" charset="0"/>
                <a:cs typeface="Arial" panose="020B0604020202020204" pitchFamily="34" charset="0"/>
              </a:rPr>
            </a:br>
            <a:endParaRPr lang="en-AU" sz="800" dirty="0">
              <a:latin typeface="Arial" panose="020B0604020202020204" pitchFamily="34" charset="0"/>
              <a:cs typeface="Arial" panose="020B0604020202020204" pitchFamily="34" charset="0"/>
            </a:endParaRPr>
          </a:p>
        </p:txBody>
      </p:sp>
      <p:pic>
        <p:nvPicPr>
          <p:cNvPr id="2" name="Picture 1" descr="A close-up of a round object&#10;&#10;AI-generated content may be incorrect.">
            <a:extLst>
              <a:ext uri="{FF2B5EF4-FFF2-40B4-BE49-F238E27FC236}">
                <a16:creationId xmlns:a16="http://schemas.microsoft.com/office/drawing/2014/main" id="{4BAD753B-355A-2473-4830-460B78298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2705" y="2846838"/>
            <a:ext cx="12799790" cy="7440162"/>
          </a:xfrm>
          <a:prstGeom prst="rect">
            <a:avLst/>
          </a:prstGeom>
        </p:spPr>
      </p:pic>
    </p:spTree>
    <p:extLst>
      <p:ext uri="{BB962C8B-B14F-4D97-AF65-F5344CB8AC3E}">
        <p14:creationId xmlns:p14="http://schemas.microsoft.com/office/powerpoint/2010/main" val="3171842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3E474-F524-7B4E-D6DB-36D770529895}"/>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F0F6CDE7-1D9B-1DC1-7A4E-67BD85D5A381}"/>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2BF75B4C-699A-3366-66AC-532AC2843D5A}"/>
              </a:ext>
            </a:extLst>
          </p:cNvPr>
          <p:cNvSpPr/>
          <p:nvPr/>
        </p:nvSpPr>
        <p:spPr>
          <a:xfrm>
            <a:off x="0" y="0"/>
            <a:ext cx="18745200" cy="1055135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solidFill>
                <a:schemeClr val="bg1"/>
              </a:solidFill>
            </a:endParaRPr>
          </a:p>
        </p:txBody>
      </p:sp>
      <p:sp>
        <p:nvSpPr>
          <p:cNvPr id="20" name="TextBox 19">
            <a:extLst>
              <a:ext uri="{FF2B5EF4-FFF2-40B4-BE49-F238E27FC236}">
                <a16:creationId xmlns:a16="http://schemas.microsoft.com/office/drawing/2014/main" id="{AF529C18-FFB2-2842-EA47-437271885878}"/>
              </a:ext>
            </a:extLst>
          </p:cNvPr>
          <p:cNvSpPr txBox="1"/>
          <p:nvPr/>
        </p:nvSpPr>
        <p:spPr>
          <a:xfrm>
            <a:off x="723899" y="419100"/>
            <a:ext cx="17564101" cy="3139321"/>
          </a:xfrm>
          <a:prstGeom prst="rect">
            <a:avLst/>
          </a:prstGeom>
          <a:noFill/>
        </p:spPr>
        <p:txBody>
          <a:bodyPr wrap="square" rtlCol="0">
            <a:spAutoFit/>
          </a:bodyPr>
          <a:lstStyle/>
          <a:p>
            <a:pPr algn="ctr"/>
            <a:r>
              <a:rPr lang="en-AU" sz="6600" b="1" i="1" dirty="0">
                <a:solidFill>
                  <a:srgbClr val="0000FF"/>
                </a:solidFill>
                <a:latin typeface="Arial" panose="020B0604020202020204" pitchFamily="34" charset="0"/>
                <a:cs typeface="Arial" panose="020B0604020202020204" pitchFamily="34" charset="0"/>
              </a:rPr>
              <a:t>Which contains all the products </a:t>
            </a:r>
            <a:br>
              <a:rPr lang="en-AU" sz="6600" b="1" i="1" dirty="0">
                <a:solidFill>
                  <a:srgbClr val="0000FF"/>
                </a:solidFill>
                <a:latin typeface="Arial" panose="020B0604020202020204" pitchFamily="34" charset="0"/>
                <a:cs typeface="Arial" panose="020B0604020202020204" pitchFamily="34" charset="0"/>
              </a:rPr>
            </a:br>
            <a:r>
              <a:rPr lang="en-AU" sz="6600" b="1" i="1" dirty="0">
                <a:solidFill>
                  <a:srgbClr val="0000FF"/>
                </a:solidFill>
                <a:latin typeface="Arial" panose="020B0604020202020204" pitchFamily="34" charset="0"/>
                <a:cs typeface="Arial" panose="020B0604020202020204" pitchFamily="34" charset="0"/>
              </a:rPr>
              <a:t>you &amp; your family need </a:t>
            </a:r>
            <a:br>
              <a:rPr lang="en-AU" sz="6600" b="1" i="1" dirty="0">
                <a:solidFill>
                  <a:srgbClr val="0000FF"/>
                </a:solidFill>
                <a:latin typeface="Arial" panose="020B0604020202020204" pitchFamily="34" charset="0"/>
                <a:cs typeface="Arial" panose="020B0604020202020204" pitchFamily="34" charset="0"/>
              </a:rPr>
            </a:br>
            <a:r>
              <a:rPr lang="en-AU" sz="6600" b="1" i="1" dirty="0">
                <a:solidFill>
                  <a:srgbClr val="0000FF"/>
                </a:solidFill>
                <a:latin typeface="Arial" panose="020B0604020202020204" pitchFamily="34" charset="0"/>
                <a:cs typeface="Arial" panose="020B0604020202020204" pitchFamily="34" charset="0"/>
              </a:rPr>
              <a:t>to create a stress-free &amp; harmonic home!</a:t>
            </a:r>
            <a:endParaRPr lang="en-AU" sz="900" dirty="0">
              <a:latin typeface="Arial" panose="020B0604020202020204" pitchFamily="34" charset="0"/>
              <a:cs typeface="Arial" panose="020B0604020202020204" pitchFamily="34" charset="0"/>
            </a:endParaRPr>
          </a:p>
        </p:txBody>
      </p:sp>
      <p:pic>
        <p:nvPicPr>
          <p:cNvPr id="2" name="Picture 1" descr="A close-up of a round object&#10;&#10;AI-generated content may be incorrect.">
            <a:extLst>
              <a:ext uri="{FF2B5EF4-FFF2-40B4-BE49-F238E27FC236}">
                <a16:creationId xmlns:a16="http://schemas.microsoft.com/office/drawing/2014/main" id="{6C0E53E8-DE68-2EDD-FAED-3A83058A6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4111757"/>
            <a:ext cx="10590895" cy="6156193"/>
          </a:xfrm>
          <a:prstGeom prst="rect">
            <a:avLst/>
          </a:prstGeom>
        </p:spPr>
      </p:pic>
    </p:spTree>
    <p:extLst>
      <p:ext uri="{BB962C8B-B14F-4D97-AF65-F5344CB8AC3E}">
        <p14:creationId xmlns:p14="http://schemas.microsoft.com/office/powerpoint/2010/main" val="5250726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22FC3-F3BB-20F6-86B8-BA0ADE8E1156}"/>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7288F222-0D7E-946F-3518-044926BD8241}"/>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4BC5D705-0D22-E93B-876E-52411D724644}"/>
              </a:ext>
            </a:extLst>
          </p:cNvPr>
          <p:cNvSpPr/>
          <p:nvPr/>
        </p:nvSpPr>
        <p:spPr>
          <a:xfrm>
            <a:off x="0" y="0"/>
            <a:ext cx="18745200" cy="1055135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solidFill>
                <a:schemeClr val="bg1"/>
              </a:solidFill>
            </a:endParaRPr>
          </a:p>
        </p:txBody>
      </p:sp>
      <p:sp>
        <p:nvSpPr>
          <p:cNvPr id="20" name="TextBox 19">
            <a:extLst>
              <a:ext uri="{FF2B5EF4-FFF2-40B4-BE49-F238E27FC236}">
                <a16:creationId xmlns:a16="http://schemas.microsoft.com/office/drawing/2014/main" id="{B24563CC-D9C4-EB64-D667-E235EFCFA8B8}"/>
              </a:ext>
            </a:extLst>
          </p:cNvPr>
          <p:cNvSpPr txBox="1"/>
          <p:nvPr/>
        </p:nvSpPr>
        <p:spPr>
          <a:xfrm>
            <a:off x="0" y="266700"/>
            <a:ext cx="18745199" cy="3477875"/>
          </a:xfrm>
          <a:prstGeom prst="rect">
            <a:avLst/>
          </a:prstGeom>
          <a:noFill/>
        </p:spPr>
        <p:txBody>
          <a:bodyPr wrap="square" rtlCol="0">
            <a:spAutoFit/>
          </a:bodyPr>
          <a:lstStyle/>
          <a:p>
            <a:pPr algn="ctr"/>
            <a:r>
              <a:rPr lang="en-AU" sz="5400" b="1" i="1" dirty="0">
                <a:latin typeface="Arial" panose="020B0604020202020204" pitchFamily="34" charset="0"/>
                <a:cs typeface="Arial" panose="020B0604020202020204" pitchFamily="34" charset="0"/>
              </a:rPr>
              <a:t>More info, go to: </a:t>
            </a:r>
            <a:br>
              <a:rPr lang="en-AU" sz="7200" b="1" i="1" dirty="0">
                <a:solidFill>
                  <a:srgbClr val="FF0000"/>
                </a:solidFill>
                <a:latin typeface="Arial" panose="020B0604020202020204" pitchFamily="34" charset="0"/>
                <a:cs typeface="Arial" panose="020B0604020202020204" pitchFamily="34" charset="0"/>
              </a:rPr>
            </a:br>
            <a:r>
              <a:rPr lang="en-AU" sz="8000" b="1" i="1" dirty="0">
                <a:solidFill>
                  <a:srgbClr val="FF00FF"/>
                </a:solidFill>
                <a:latin typeface="Arial" panose="020B0604020202020204" pitchFamily="34" charset="0"/>
                <a:cs typeface="Arial" panose="020B0604020202020204" pitchFamily="34" charset="0"/>
              </a:rPr>
              <a:t>TeslaProducts.com</a:t>
            </a:r>
          </a:p>
          <a:p>
            <a:pPr algn="ctr"/>
            <a:r>
              <a:rPr lang="en-AU" sz="1600" i="1" dirty="0">
                <a:solidFill>
                  <a:srgbClr val="FFFFFF"/>
                </a:solidFill>
                <a:latin typeface="Arial" panose="020B0604020202020204" pitchFamily="34" charset="0"/>
                <a:cs typeface="Arial" panose="020B0604020202020204" pitchFamily="34" charset="0"/>
              </a:rPr>
              <a:t>-</a:t>
            </a:r>
            <a:br>
              <a:rPr lang="en-AU" sz="8000" b="1" i="1" dirty="0">
                <a:solidFill>
                  <a:srgbClr val="FF0000"/>
                </a:solidFill>
                <a:latin typeface="Arial" panose="020B0604020202020204" pitchFamily="34" charset="0"/>
                <a:cs typeface="Arial" panose="020B0604020202020204" pitchFamily="34" charset="0"/>
              </a:rPr>
            </a:br>
            <a:r>
              <a:rPr lang="en-AU" sz="6600" b="1" i="1" u="sng" dirty="0">
                <a:latin typeface="Arial" panose="020B0604020202020204" pitchFamily="34" charset="0"/>
                <a:cs typeface="Arial" panose="020B0604020202020204" pitchFamily="34" charset="0"/>
                <a:hlinkClick r:id="rId3"/>
              </a:rPr>
              <a:t>zakairan.com/Teslas/TeslaConsultant.html</a:t>
            </a:r>
            <a:endParaRPr lang="en-AU" sz="6600" b="1" i="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A61604C-1E81-AAB3-CE61-13E568469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716" y="4312237"/>
            <a:ext cx="6064567" cy="6220069"/>
          </a:xfrm>
          <a:prstGeom prst="rect">
            <a:avLst/>
          </a:prstGeom>
        </p:spPr>
      </p:pic>
    </p:spTree>
    <p:extLst>
      <p:ext uri="{BB962C8B-B14F-4D97-AF65-F5344CB8AC3E}">
        <p14:creationId xmlns:p14="http://schemas.microsoft.com/office/powerpoint/2010/main" val="28277539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3F4C0-238A-8D05-2C44-0FA120E4F96B}"/>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3EC12066-287A-E602-91A9-A65B06C4D3BB}"/>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A2C504AC-D5E2-BB60-19C0-E3670D4AA6D5}"/>
              </a:ext>
            </a:extLst>
          </p:cNvPr>
          <p:cNvSpPr/>
          <p:nvPr/>
        </p:nvSpPr>
        <p:spPr>
          <a:xfrm>
            <a:off x="0" y="0"/>
            <a:ext cx="18745200" cy="1055135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solidFill>
                <a:schemeClr val="bg1"/>
              </a:solidFill>
            </a:endParaRPr>
          </a:p>
        </p:txBody>
      </p:sp>
      <p:sp>
        <p:nvSpPr>
          <p:cNvPr id="20" name="TextBox 19">
            <a:extLst>
              <a:ext uri="{FF2B5EF4-FFF2-40B4-BE49-F238E27FC236}">
                <a16:creationId xmlns:a16="http://schemas.microsoft.com/office/drawing/2014/main" id="{FE80C366-3FA5-BD23-2E3C-9C3016FB5D4D}"/>
              </a:ext>
            </a:extLst>
          </p:cNvPr>
          <p:cNvSpPr txBox="1"/>
          <p:nvPr/>
        </p:nvSpPr>
        <p:spPr>
          <a:xfrm>
            <a:off x="1" y="621055"/>
            <a:ext cx="18745200" cy="1862048"/>
          </a:xfrm>
          <a:prstGeom prst="rect">
            <a:avLst/>
          </a:prstGeom>
          <a:noFill/>
        </p:spPr>
        <p:txBody>
          <a:bodyPr wrap="square" rtlCol="0">
            <a:spAutoFit/>
          </a:bodyPr>
          <a:lstStyle/>
          <a:p>
            <a:pPr algn="ctr"/>
            <a:r>
              <a:rPr lang="en-GB" sz="11500" b="1" i="1" dirty="0">
                <a:solidFill>
                  <a:srgbClr val="FF00FF"/>
                </a:solidFill>
              </a:rPr>
              <a:t>Very Happy Customers!</a:t>
            </a:r>
            <a:endParaRPr lang="en-AU" sz="6000" i="1" dirty="0">
              <a:solidFill>
                <a:srgbClr val="FF00FF"/>
              </a:solidFill>
            </a:endParaRPr>
          </a:p>
        </p:txBody>
      </p:sp>
      <p:pic>
        <p:nvPicPr>
          <p:cNvPr id="5" name="Picture 4" descr="A person smiling for a selfie&#10;&#10;AI-generated content may be incorrect.">
            <a:extLst>
              <a:ext uri="{FF2B5EF4-FFF2-40B4-BE49-F238E27FC236}">
                <a16:creationId xmlns:a16="http://schemas.microsoft.com/office/drawing/2014/main" id="{444EEF8D-FB33-0F98-7429-46159D508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43" y="3235633"/>
            <a:ext cx="4345550" cy="5794067"/>
          </a:xfrm>
          <a:prstGeom prst="rect">
            <a:avLst/>
          </a:prstGeom>
        </p:spPr>
      </p:pic>
      <p:pic>
        <p:nvPicPr>
          <p:cNvPr id="7" name="Picture 6" descr="A close-up of a dog&#10;&#10;AI-generated content may be incorrect.">
            <a:extLst>
              <a:ext uri="{FF2B5EF4-FFF2-40B4-BE49-F238E27FC236}">
                <a16:creationId xmlns:a16="http://schemas.microsoft.com/office/drawing/2014/main" id="{EB491C56-3F2B-4422-4413-9B01CE658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7460" y="3247663"/>
            <a:ext cx="4407345" cy="5782037"/>
          </a:xfrm>
          <a:prstGeom prst="rect">
            <a:avLst/>
          </a:prstGeom>
        </p:spPr>
      </p:pic>
      <p:pic>
        <p:nvPicPr>
          <p:cNvPr id="11" name="Picture 10" descr="A baby with a necklace around his neck&#10;&#10;AI-generated content may be incorrect.">
            <a:extLst>
              <a:ext uri="{FF2B5EF4-FFF2-40B4-BE49-F238E27FC236}">
                <a16:creationId xmlns:a16="http://schemas.microsoft.com/office/drawing/2014/main" id="{535493B6-250D-121F-C128-163F73598C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8936" y="3224572"/>
            <a:ext cx="3727241" cy="5805128"/>
          </a:xfrm>
          <a:prstGeom prst="rect">
            <a:avLst/>
          </a:prstGeom>
        </p:spPr>
      </p:pic>
      <p:pic>
        <p:nvPicPr>
          <p:cNvPr id="13" name="Picture 12" descr="A close-up of a child&#10;&#10;AI-generated content may be incorrect.">
            <a:extLst>
              <a:ext uri="{FF2B5EF4-FFF2-40B4-BE49-F238E27FC236}">
                <a16:creationId xmlns:a16="http://schemas.microsoft.com/office/drawing/2014/main" id="{1FA979C1-E978-B7DF-DD29-4750E97461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39800" y="3357604"/>
            <a:ext cx="4926321" cy="5672096"/>
          </a:xfrm>
          <a:prstGeom prst="rect">
            <a:avLst/>
          </a:prstGeom>
        </p:spPr>
      </p:pic>
    </p:spTree>
    <p:extLst>
      <p:ext uri="{BB962C8B-B14F-4D97-AF65-F5344CB8AC3E}">
        <p14:creationId xmlns:p14="http://schemas.microsoft.com/office/powerpoint/2010/main" val="4047873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FACFF58B-6FC6-4D9E-8440-2E29BFFFCACD}"/>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31955" y="-268043"/>
            <a:ext cx="18745200" cy="10551356"/>
          </a:xfrm>
          <a:prstGeom prst="rect">
            <a:avLst/>
          </a:prstGeom>
        </p:spPr>
      </p:pic>
      <p:grpSp>
        <p:nvGrpSpPr>
          <p:cNvPr id="8" name="Group 8"/>
          <p:cNvGrpSpPr/>
          <p:nvPr/>
        </p:nvGrpSpPr>
        <p:grpSpPr>
          <a:xfrm>
            <a:off x="1133167" y="1122440"/>
            <a:ext cx="16430932" cy="3640246"/>
            <a:chOff x="-6479" y="598062"/>
            <a:chExt cx="10826879" cy="4853661"/>
          </a:xfrm>
        </p:grpSpPr>
        <p:sp>
          <p:nvSpPr>
            <p:cNvPr id="9" name="TextBox 9"/>
            <p:cNvSpPr txBox="1"/>
            <p:nvPr/>
          </p:nvSpPr>
          <p:spPr>
            <a:xfrm>
              <a:off x="-6479" y="598062"/>
              <a:ext cx="10820400" cy="1874104"/>
            </a:xfrm>
            <a:prstGeom prst="rect">
              <a:avLst/>
            </a:prstGeom>
          </p:spPr>
          <p:txBody>
            <a:bodyPr lIns="0" tIns="0" rIns="0" bIns="0" rtlCol="0" anchor="t">
              <a:spAutoFit/>
            </a:bodyPr>
            <a:lstStyle/>
            <a:p>
              <a:pPr algn="ctr">
                <a:lnSpc>
                  <a:spcPts val="11700"/>
                </a:lnSpc>
              </a:pPr>
              <a:endParaRPr lang="en-US" sz="9600" b="1" i="1" dirty="0">
                <a:solidFill>
                  <a:srgbClr val="0000FF"/>
                </a:solidFill>
                <a:latin typeface="Arial" panose="020B0604020202020204" pitchFamily="34" charset="0"/>
                <a:cs typeface="Arial" panose="020B0604020202020204" pitchFamily="34" charset="0"/>
              </a:endParaRPr>
            </a:p>
          </p:txBody>
        </p:sp>
        <p:sp>
          <p:nvSpPr>
            <p:cNvPr id="10" name="TextBox 10"/>
            <p:cNvSpPr txBox="1"/>
            <p:nvPr/>
          </p:nvSpPr>
          <p:spPr>
            <a:xfrm>
              <a:off x="0" y="4887466"/>
              <a:ext cx="10820400" cy="564257"/>
            </a:xfrm>
            <a:prstGeom prst="rect">
              <a:avLst/>
            </a:prstGeom>
          </p:spPr>
          <p:txBody>
            <a:bodyPr lIns="0" tIns="0" rIns="0" bIns="0" rtlCol="0" anchor="t">
              <a:spAutoFit/>
            </a:bodyPr>
            <a:lstStyle/>
            <a:p>
              <a:pPr>
                <a:lnSpc>
                  <a:spcPts val="3300"/>
                </a:lnSpc>
              </a:pPr>
              <a:endParaRPr lang="en-US" sz="3000" spc="150" dirty="0">
                <a:solidFill>
                  <a:srgbClr val="103779"/>
                </a:solidFill>
                <a:latin typeface="Assistant Regular"/>
              </a:endParaRPr>
            </a:p>
          </p:txBody>
        </p:sp>
      </p:grpSp>
      <p:sp>
        <p:nvSpPr>
          <p:cNvPr id="4" name="TextBox 3">
            <a:extLst>
              <a:ext uri="{FF2B5EF4-FFF2-40B4-BE49-F238E27FC236}">
                <a16:creationId xmlns:a16="http://schemas.microsoft.com/office/drawing/2014/main" id="{DA1A64B7-7550-4CA5-8255-1B7FA2BFD70F}"/>
              </a:ext>
            </a:extLst>
          </p:cNvPr>
          <p:cNvSpPr txBox="1"/>
          <p:nvPr/>
        </p:nvSpPr>
        <p:spPr>
          <a:xfrm>
            <a:off x="609600" y="3686"/>
            <a:ext cx="17215055" cy="10741402"/>
          </a:xfrm>
          <a:prstGeom prst="rect">
            <a:avLst/>
          </a:prstGeom>
          <a:solidFill>
            <a:srgbClr val="FFFFFF"/>
          </a:solidFill>
        </p:spPr>
        <p:txBody>
          <a:bodyPr wrap="square" rtlCol="0">
            <a:spAutoFit/>
          </a:bodyPr>
          <a:lstStyle/>
          <a:p>
            <a:pPr algn="ctr"/>
            <a:r>
              <a:rPr lang="en-US" sz="9600" b="1" i="1" dirty="0">
                <a:solidFill>
                  <a:srgbClr val="0000FF"/>
                </a:solidFill>
                <a:latin typeface="Arial" panose="020B0604020202020204" pitchFamily="34" charset="0"/>
                <a:cs typeface="Arial" panose="020B0604020202020204" pitchFamily="34" charset="0"/>
              </a:rPr>
              <a:t>Nikola Tesla</a:t>
            </a:r>
          </a:p>
          <a:p>
            <a:pPr algn="ctr" eaLnBrk="1" hangingPunct="1"/>
            <a:r>
              <a:rPr lang="en-US" sz="7200" b="1" dirty="0">
                <a:latin typeface="Halant Medium Bold" panose="020B0604020202020204" charset="0"/>
                <a:cs typeface="Halant Medium Bold" panose="020B0604020202020204" charset="0"/>
              </a:rPr>
              <a:t>His inventions include: </a:t>
            </a:r>
            <a:br>
              <a:rPr lang="en-US" sz="8000" b="1" dirty="0">
                <a:latin typeface="Halant Medium Bold" panose="020B0604020202020204" charset="0"/>
                <a:cs typeface="Halant Medium Bold" panose="020B0604020202020204" charset="0"/>
              </a:rPr>
            </a:br>
            <a:r>
              <a:rPr lang="en-US" sz="8000" b="1" dirty="0">
                <a:latin typeface="Halant Medium Bold" panose="020B0604020202020204" charset="0"/>
                <a:cs typeface="Halant Medium Bold" panose="020B0604020202020204" charset="0"/>
              </a:rPr>
              <a:t>the hydroelectric generator, </a:t>
            </a:r>
            <a:br>
              <a:rPr lang="en-US" sz="8000" b="1" dirty="0">
                <a:latin typeface="Halant Medium Bold" panose="020B0604020202020204" charset="0"/>
                <a:cs typeface="Halant Medium Bold" panose="020B0604020202020204" charset="0"/>
              </a:rPr>
            </a:br>
            <a:r>
              <a:rPr lang="en-US" sz="8000" b="1" dirty="0">
                <a:latin typeface="Halant Medium Bold" panose="020B0604020202020204" charset="0"/>
                <a:cs typeface="Halant Medium Bold" panose="020B0604020202020204" charset="0"/>
              </a:rPr>
              <a:t>microwave, x-ray, radar, radio, </a:t>
            </a:r>
            <a:br>
              <a:rPr lang="en-US" sz="8000" b="1" dirty="0">
                <a:latin typeface="Halant Medium Bold" panose="020B0604020202020204" charset="0"/>
                <a:cs typeface="Halant Medium Bold" panose="020B0604020202020204" charset="0"/>
              </a:rPr>
            </a:br>
            <a:r>
              <a:rPr lang="en-US" sz="8000" b="1" dirty="0">
                <a:latin typeface="Halant Medium Bold" panose="020B0604020202020204" charset="0"/>
                <a:cs typeface="Halant Medium Bold" panose="020B0604020202020204" charset="0"/>
              </a:rPr>
              <a:t>remote control, fluorescent lights, </a:t>
            </a:r>
            <a:br>
              <a:rPr lang="en-US" sz="8000" b="1" dirty="0">
                <a:latin typeface="Halant Medium Bold" panose="020B0604020202020204" charset="0"/>
                <a:cs typeface="Halant Medium Bold" panose="020B0604020202020204" charset="0"/>
              </a:rPr>
            </a:br>
            <a:r>
              <a:rPr lang="en-US" sz="8000" b="1" dirty="0">
                <a:latin typeface="Halant Medium Bold" panose="020B0604020202020204" charset="0"/>
                <a:cs typeface="Halant Medium Bold" panose="020B0604020202020204" charset="0"/>
              </a:rPr>
              <a:t>broadcast power, the rotary engine, the tesla coil </a:t>
            </a:r>
            <a:br>
              <a:rPr lang="en-US" sz="8000" b="1" dirty="0">
                <a:latin typeface="Halant Medium Bold" panose="020B0604020202020204" charset="0"/>
                <a:cs typeface="Halant Medium Bold" panose="020B0604020202020204" charset="0"/>
              </a:rPr>
            </a:br>
            <a:r>
              <a:rPr lang="en-US" sz="8000" b="1" dirty="0">
                <a:latin typeface="Halant Medium Bold" panose="020B0604020202020204" charset="0"/>
                <a:cs typeface="Halant Medium Bold" panose="020B0604020202020204" charset="0"/>
              </a:rPr>
              <a:t>&amp; countless other inventions.</a:t>
            </a:r>
          </a:p>
          <a:p>
            <a:pPr algn="ctr" eaLnBrk="1" hangingPunct="1"/>
            <a:endParaRPr lang="en-US" sz="4400" b="1" dirty="0">
              <a:latin typeface="Halant Medium Bold" panose="020B0604020202020204" charset="0"/>
              <a:cs typeface="Halant Medium Bold" panose="020B0604020202020204" charset="0"/>
            </a:endParaRPr>
          </a:p>
        </p:txBody>
      </p:sp>
    </p:spTree>
    <p:extLst>
      <p:ext uri="{BB962C8B-B14F-4D97-AF65-F5344CB8AC3E}">
        <p14:creationId xmlns:p14="http://schemas.microsoft.com/office/powerpoint/2010/main" val="9123160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17BD2-3456-B57F-48CF-F75ECAD2D79E}"/>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70296725-5721-2F79-4D34-1AA897DEB0FA}"/>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C268788D-0706-673F-32E0-4110A0CCE5E8}"/>
              </a:ext>
            </a:extLst>
          </p:cNvPr>
          <p:cNvSpPr/>
          <p:nvPr/>
        </p:nvSpPr>
        <p:spPr>
          <a:xfrm>
            <a:off x="0" y="0"/>
            <a:ext cx="18745200" cy="1055135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dirty="0">
              <a:solidFill>
                <a:schemeClr val="bg1"/>
              </a:solidFill>
            </a:endParaRPr>
          </a:p>
        </p:txBody>
      </p:sp>
      <p:sp>
        <p:nvSpPr>
          <p:cNvPr id="20" name="TextBox 19">
            <a:extLst>
              <a:ext uri="{FF2B5EF4-FFF2-40B4-BE49-F238E27FC236}">
                <a16:creationId xmlns:a16="http://schemas.microsoft.com/office/drawing/2014/main" id="{8A59A616-E27F-B272-EA3F-ED1BEA10BB1E}"/>
              </a:ext>
            </a:extLst>
          </p:cNvPr>
          <p:cNvSpPr txBox="1"/>
          <p:nvPr/>
        </p:nvSpPr>
        <p:spPr>
          <a:xfrm>
            <a:off x="152400" y="266700"/>
            <a:ext cx="18745199" cy="1107996"/>
          </a:xfrm>
          <a:prstGeom prst="rect">
            <a:avLst/>
          </a:prstGeom>
          <a:noFill/>
        </p:spPr>
        <p:txBody>
          <a:bodyPr wrap="square" rtlCol="0">
            <a:spAutoFit/>
          </a:bodyPr>
          <a:lstStyle/>
          <a:p>
            <a:pPr algn="ctr"/>
            <a:r>
              <a:rPr lang="en-GB" sz="6600" b="1" i="1" dirty="0">
                <a:solidFill>
                  <a:srgbClr val="FF0000"/>
                </a:solidFill>
              </a:rPr>
              <a:t>Countless Satisfied Customers!</a:t>
            </a:r>
            <a:endParaRPr lang="en-AU" sz="5400" b="1" i="1" dirty="0"/>
          </a:p>
        </p:txBody>
      </p:sp>
      <p:sp>
        <p:nvSpPr>
          <p:cNvPr id="2" name="TextBox 1">
            <a:extLst>
              <a:ext uri="{FF2B5EF4-FFF2-40B4-BE49-F238E27FC236}">
                <a16:creationId xmlns:a16="http://schemas.microsoft.com/office/drawing/2014/main" id="{8A9BE0B1-9178-4973-F38D-1F56389AC3FF}"/>
              </a:ext>
            </a:extLst>
          </p:cNvPr>
          <p:cNvSpPr txBox="1"/>
          <p:nvPr/>
        </p:nvSpPr>
        <p:spPr>
          <a:xfrm>
            <a:off x="0" y="1658714"/>
            <a:ext cx="18897599" cy="8402300"/>
          </a:xfrm>
          <a:prstGeom prst="rect">
            <a:avLst/>
          </a:prstGeom>
          <a:noFill/>
        </p:spPr>
        <p:txBody>
          <a:bodyPr wrap="square" rtlCol="0">
            <a:spAutoFit/>
          </a:bodyPr>
          <a:lstStyle/>
          <a:p>
            <a:pPr algn="ctr"/>
            <a:r>
              <a:rPr lang="en-AU" sz="3600" b="1" dirty="0">
                <a:latin typeface="Arial" panose="020B0604020202020204" pitchFamily="34" charset="0"/>
                <a:cs typeface="Arial" panose="020B0604020202020204" pitchFamily="34" charset="0"/>
              </a:rPr>
              <a:t>I have noticed a definite improvement in my eyesight </a:t>
            </a:r>
            <a:br>
              <a:rPr lang="en-AU" sz="3600" b="1" dirty="0">
                <a:latin typeface="Arial" panose="020B0604020202020204" pitchFamily="34" charset="0"/>
                <a:cs typeface="Arial" panose="020B0604020202020204" pitchFamily="34" charset="0"/>
              </a:rPr>
            </a:br>
            <a:r>
              <a:rPr lang="en-AU" sz="3600" b="1" dirty="0">
                <a:latin typeface="Arial" panose="020B0604020202020204" pitchFamily="34" charset="0"/>
                <a:cs typeface="Arial" panose="020B0604020202020204" pitchFamily="34" charset="0"/>
              </a:rPr>
              <a:t>since wearing my Tesla's Pendant for about two months! - Ilona </a:t>
            </a:r>
            <a:r>
              <a:rPr lang="en-AU" sz="3600" b="1" dirty="0" err="1">
                <a:latin typeface="Arial" panose="020B0604020202020204" pitchFamily="34" charset="0"/>
                <a:cs typeface="Arial" panose="020B0604020202020204" pitchFamily="34" charset="0"/>
              </a:rPr>
              <a:t>Pettendy</a:t>
            </a:r>
            <a:endParaRPr lang="en-AU" sz="3600" b="1" dirty="0">
              <a:latin typeface="Arial" panose="020B0604020202020204" pitchFamily="34" charset="0"/>
              <a:cs typeface="Arial" panose="020B0604020202020204" pitchFamily="34" charset="0"/>
            </a:endParaRPr>
          </a:p>
          <a:p>
            <a:pPr algn="ctr"/>
            <a:endParaRPr lang="en-AU" sz="3600" b="1" dirty="0">
              <a:latin typeface="Arial" panose="020B0604020202020204" pitchFamily="34" charset="0"/>
              <a:cs typeface="Arial" panose="020B0604020202020204" pitchFamily="34" charset="0"/>
            </a:endParaRPr>
          </a:p>
          <a:p>
            <a:pPr algn="ctr"/>
            <a:r>
              <a:rPr lang="en-AU" sz="3600" b="1" dirty="0">
                <a:solidFill>
                  <a:srgbClr val="0000FF"/>
                </a:solidFill>
                <a:latin typeface="Arial" panose="020B0604020202020204" pitchFamily="34" charset="0"/>
                <a:cs typeface="Arial" panose="020B0604020202020204" pitchFamily="34" charset="0"/>
              </a:rPr>
              <a:t>After trying many products, I have found that yours are without a doubt the most effective.........(Energy born of light and love always are!) THANK YOU! E</a:t>
            </a:r>
          </a:p>
          <a:p>
            <a:pPr algn="ctr"/>
            <a:endParaRPr lang="en-AU" sz="3600" b="1" dirty="0">
              <a:latin typeface="Arial" panose="020B0604020202020204" pitchFamily="34" charset="0"/>
              <a:cs typeface="Arial" panose="020B0604020202020204" pitchFamily="34" charset="0"/>
            </a:endParaRPr>
          </a:p>
          <a:p>
            <a:pPr algn="ctr"/>
            <a:r>
              <a:rPr lang="en-AU" sz="3600" b="1" dirty="0">
                <a:latin typeface="Arial" panose="020B0604020202020204" pitchFamily="34" charset="0"/>
                <a:cs typeface="Arial" panose="020B0604020202020204" pitchFamily="34" charset="0"/>
              </a:rPr>
              <a:t>Since both my teenage sons have been wearing the energy harmonizer pendants for a month now, I thought I should let you know that my younger son Jase, who suffered almost daily headaches from EMF sensitivity, has not had one headache since! </a:t>
            </a:r>
          </a:p>
          <a:p>
            <a:pPr algn="ctr"/>
            <a:r>
              <a:rPr lang="en-AU" sz="3600" b="1" dirty="0">
                <a:latin typeface="Arial" panose="020B0604020202020204" pitchFamily="34" charset="0"/>
                <a:cs typeface="Arial" panose="020B0604020202020204" pitchFamily="34" charset="0"/>
              </a:rPr>
              <a:t>My oldest son had frequent rhinitis which has also virtually ceased and they're both falling asleep more easily. We're all very happy with the effectiveness of the beautiful pendants, thanks very much. With best wishes - Jeannie :)</a:t>
            </a:r>
          </a:p>
          <a:p>
            <a:pPr algn="ctr"/>
            <a:endParaRPr lang="en-AU" sz="3600" b="1" dirty="0">
              <a:solidFill>
                <a:srgbClr val="0000FF"/>
              </a:solidFill>
              <a:latin typeface="Arial" panose="020B0604020202020204" pitchFamily="34" charset="0"/>
              <a:cs typeface="Arial" panose="020B0604020202020204" pitchFamily="34" charset="0"/>
            </a:endParaRPr>
          </a:p>
          <a:p>
            <a:pPr algn="ctr"/>
            <a:r>
              <a:rPr lang="en-AU" sz="3600" b="1" dirty="0">
                <a:solidFill>
                  <a:srgbClr val="0000FF"/>
                </a:solidFill>
                <a:latin typeface="Arial" panose="020B0604020202020204" pitchFamily="34" charset="0"/>
                <a:cs typeface="Arial" panose="020B0604020202020204" pitchFamily="34" charset="0"/>
              </a:rPr>
              <a:t>hi Zakairan, I love the energy of it - makes my heart sing..... </a:t>
            </a:r>
            <a:br>
              <a:rPr lang="en-AU" sz="3600" b="1" dirty="0">
                <a:solidFill>
                  <a:srgbClr val="0000FF"/>
                </a:solidFill>
                <a:latin typeface="Arial" panose="020B0604020202020204" pitchFamily="34" charset="0"/>
                <a:cs typeface="Arial" panose="020B0604020202020204" pitchFamily="34" charset="0"/>
              </a:rPr>
            </a:br>
            <a:r>
              <a:rPr lang="en-AU" sz="3600" b="1" dirty="0">
                <a:solidFill>
                  <a:srgbClr val="0000FF"/>
                </a:solidFill>
                <a:latin typeface="Arial" panose="020B0604020202020204" pitchFamily="34" charset="0"/>
                <a:cs typeface="Arial" panose="020B0604020202020204" pitchFamily="34" charset="0"/>
              </a:rPr>
              <a:t>such a small thing has a real nice frequency. xo   </a:t>
            </a:r>
            <a:r>
              <a:rPr lang="en-AU" sz="3600" b="1" dirty="0" err="1">
                <a:solidFill>
                  <a:srgbClr val="0000FF"/>
                </a:solidFill>
                <a:latin typeface="Arial" panose="020B0604020202020204" pitchFamily="34" charset="0"/>
                <a:cs typeface="Arial" panose="020B0604020202020204" pitchFamily="34" charset="0"/>
              </a:rPr>
              <a:t>Saraela</a:t>
            </a:r>
            <a:endParaRPr lang="en-AU" sz="2000" dirty="0"/>
          </a:p>
        </p:txBody>
      </p:sp>
    </p:spTree>
    <p:extLst>
      <p:ext uri="{BB962C8B-B14F-4D97-AF65-F5344CB8AC3E}">
        <p14:creationId xmlns:p14="http://schemas.microsoft.com/office/powerpoint/2010/main" val="42880911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F29E2-4F02-0473-E88B-52C3BCE3E2F6}"/>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9978CB2A-0099-EBB7-1160-9FF3BC8F7F8B}"/>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D9B0D430-264E-2DB0-B8A9-5DA20776AAC2}"/>
              </a:ext>
            </a:extLst>
          </p:cNvPr>
          <p:cNvSpPr/>
          <p:nvPr/>
        </p:nvSpPr>
        <p:spPr>
          <a:xfrm>
            <a:off x="0" y="-132178"/>
            <a:ext cx="18745200" cy="10683534"/>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sz="40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Greetings Zakairan, I have some more news about the effects of the Tesla House plate </a:t>
            </a:r>
            <a:r>
              <a:rPr lang="en-AU" sz="4000" b="1" dirty="0" err="1">
                <a:latin typeface="Arial" panose="020B0604020202020204" pitchFamily="34" charset="0"/>
                <a:cs typeface="Arial" panose="020B0604020202020204" pitchFamily="34" charset="0"/>
              </a:rPr>
              <a:t>i</a:t>
            </a:r>
            <a:r>
              <a:rPr lang="en-AU" sz="4000" b="1" dirty="0">
                <a:latin typeface="Arial" panose="020B0604020202020204" pitchFamily="34" charset="0"/>
                <a:cs typeface="Arial" panose="020B0604020202020204" pitchFamily="34" charset="0"/>
              </a:rPr>
              <a:t> bought from You!</a:t>
            </a:r>
          </a:p>
          <a:p>
            <a:pPr algn="ctr"/>
            <a:endParaRPr lang="en-AU" sz="36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Recently a friend was in a bad car accident, she had multiple injuries, the worst was all ribs broken down one side and an almost amputated foot, her condition was not good, she had a bad infection that was making one wound very hard to heal, in fact they had to cut out a grapefruit sized infected piece of skin and muscle, down to the bone on her leg/ankle, to stop the infection that was Anti-Biotic resistant, but still things were not looking good, and there was talk of amputation !</a:t>
            </a:r>
          </a:p>
          <a:p>
            <a:pPr algn="ctr"/>
            <a:endParaRPr lang="en-AU" sz="40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I was inspired/guided to take my Tesla Plate with me, </a:t>
            </a:r>
            <a:r>
              <a:rPr lang="en-AU" sz="4000" b="1" dirty="0" err="1">
                <a:latin typeface="Arial" panose="020B0604020202020204" pitchFamily="34" charset="0"/>
                <a:cs typeface="Arial" panose="020B0604020202020204" pitchFamily="34" charset="0"/>
              </a:rPr>
              <a:t>i</a:t>
            </a:r>
            <a:r>
              <a:rPr lang="en-AU" sz="4000" b="1" dirty="0">
                <a:latin typeface="Arial" panose="020B0604020202020204" pitchFamily="34" charset="0"/>
                <a:cs typeface="Arial" panose="020B0604020202020204" pitchFamily="34" charset="0"/>
              </a:rPr>
              <a:t> put it under her wound to start, and then under her bed, not only has her condition improved quite dramatically. There is no more talk of amputation, </a:t>
            </a:r>
            <a:br>
              <a:rPr lang="en-AU" sz="4000" b="1" dirty="0">
                <a:latin typeface="Arial" panose="020B0604020202020204" pitchFamily="34" charset="0"/>
                <a:cs typeface="Arial" panose="020B0604020202020204" pitchFamily="34" charset="0"/>
              </a:rPr>
            </a:br>
            <a:r>
              <a:rPr lang="en-AU" sz="4000" b="1" dirty="0">
                <a:latin typeface="Arial" panose="020B0604020202020204" pitchFamily="34" charset="0"/>
                <a:cs typeface="Arial" panose="020B0604020202020204" pitchFamily="34" charset="0"/>
              </a:rPr>
              <a:t>and her muscles are growing back quicker than expected !</a:t>
            </a:r>
          </a:p>
          <a:p>
            <a:pPr algn="ctr"/>
            <a:r>
              <a:rPr lang="en-AU" sz="4000" b="1" dirty="0">
                <a:latin typeface="Arial" panose="020B0604020202020204" pitchFamily="34" charset="0"/>
                <a:cs typeface="Arial" panose="020B0604020202020204" pitchFamily="34" charset="0"/>
              </a:rPr>
              <a:t>so much so they are now going to do a skin graft and maybe let her go home in a few weeks!   </a:t>
            </a:r>
            <a:r>
              <a:rPr lang="en-AU" sz="4000" dirty="0">
                <a:latin typeface="Arial" panose="020B0604020202020204" pitchFamily="34" charset="0"/>
                <a:cs typeface="Arial" panose="020B0604020202020204" pitchFamily="34" charset="0"/>
              </a:rPr>
              <a:t>Blessings Mark </a:t>
            </a:r>
            <a:r>
              <a:rPr lang="en-AU" sz="4000" dirty="0" err="1">
                <a:latin typeface="Arial" panose="020B0604020202020204" pitchFamily="34" charset="0"/>
                <a:cs typeface="Arial" panose="020B0604020202020204" pitchFamily="34" charset="0"/>
              </a:rPr>
              <a:t>SittingBear</a:t>
            </a:r>
            <a:r>
              <a:rPr lang="en-AU" sz="4000" dirty="0">
                <a:latin typeface="Arial" panose="020B0604020202020204" pitchFamily="34" charset="0"/>
                <a:cs typeface="Arial" panose="020B0604020202020204" pitchFamily="34" charset="0"/>
              </a:rPr>
              <a:t> Amara</a:t>
            </a:r>
            <a:endParaRPr lang="en-AU" sz="4000" dirty="0"/>
          </a:p>
          <a:p>
            <a:pPr algn="ctr"/>
            <a:endParaRPr lang="en-AU" dirty="0"/>
          </a:p>
          <a:p>
            <a:pPr algn="ctr"/>
            <a:endParaRPr lang="en-AU" dirty="0"/>
          </a:p>
        </p:txBody>
      </p:sp>
    </p:spTree>
    <p:extLst>
      <p:ext uri="{BB962C8B-B14F-4D97-AF65-F5344CB8AC3E}">
        <p14:creationId xmlns:p14="http://schemas.microsoft.com/office/powerpoint/2010/main" val="26277575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3D510-376C-711A-2F51-CDA40C72B1B3}"/>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7508FBC1-32E6-F8F4-AD4D-C569B76655EB}"/>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1357DBFD-D765-0992-0F83-46D81C87682A}"/>
              </a:ext>
            </a:extLst>
          </p:cNvPr>
          <p:cNvSpPr/>
          <p:nvPr/>
        </p:nvSpPr>
        <p:spPr>
          <a:xfrm>
            <a:off x="0" y="0"/>
            <a:ext cx="18745200" cy="1055135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dirty="0">
              <a:solidFill>
                <a:schemeClr val="bg1"/>
              </a:solidFill>
            </a:endParaRPr>
          </a:p>
        </p:txBody>
      </p:sp>
      <p:sp>
        <p:nvSpPr>
          <p:cNvPr id="20" name="TextBox 19">
            <a:extLst>
              <a:ext uri="{FF2B5EF4-FFF2-40B4-BE49-F238E27FC236}">
                <a16:creationId xmlns:a16="http://schemas.microsoft.com/office/drawing/2014/main" id="{478FAF6A-F9B9-40B2-0152-947A6C64122A}"/>
              </a:ext>
            </a:extLst>
          </p:cNvPr>
          <p:cNvSpPr txBox="1"/>
          <p:nvPr/>
        </p:nvSpPr>
        <p:spPr>
          <a:xfrm>
            <a:off x="0" y="66905"/>
            <a:ext cx="18745200" cy="3477875"/>
          </a:xfrm>
          <a:prstGeom prst="rect">
            <a:avLst/>
          </a:prstGeom>
          <a:noFill/>
        </p:spPr>
        <p:txBody>
          <a:bodyPr wrap="square" rtlCol="0">
            <a:spAutoFit/>
          </a:bodyPr>
          <a:lstStyle/>
          <a:p>
            <a:pPr algn="ctr"/>
            <a:r>
              <a:rPr lang="en-AU" sz="6000" b="1" i="1" dirty="0">
                <a:solidFill>
                  <a:srgbClr val="FF0000"/>
                </a:solidFill>
                <a:latin typeface="Arial" panose="020B0604020202020204" pitchFamily="34" charset="0"/>
                <a:cs typeface="Arial" panose="020B0604020202020204" pitchFamily="34" charset="0"/>
              </a:rPr>
              <a:t>Want more info about…</a:t>
            </a:r>
            <a:br>
              <a:rPr lang="en-AU" sz="7200" b="1" dirty="0">
                <a:solidFill>
                  <a:srgbClr val="FF0000"/>
                </a:solidFill>
                <a:latin typeface="Arial" panose="020B0604020202020204" pitchFamily="34" charset="0"/>
                <a:cs typeface="Arial" panose="020B0604020202020204" pitchFamily="34" charset="0"/>
              </a:rPr>
            </a:br>
            <a:r>
              <a:rPr lang="en-AU" sz="6000" b="1" i="1" dirty="0">
                <a:solidFill>
                  <a:srgbClr val="0000FF"/>
                </a:solidFill>
                <a:latin typeface="Arial" panose="020B0604020202020204" pitchFamily="34" charset="0"/>
                <a:cs typeface="Arial" panose="020B0604020202020204" pitchFamily="34" charset="0"/>
              </a:rPr>
              <a:t>How to Harmonize the Damaging Effects of </a:t>
            </a:r>
            <a:br>
              <a:rPr lang="en-AU" sz="6000" b="1" i="1" dirty="0">
                <a:solidFill>
                  <a:srgbClr val="0000FF"/>
                </a:solidFill>
                <a:latin typeface="Arial" panose="020B0604020202020204" pitchFamily="34" charset="0"/>
                <a:cs typeface="Arial" panose="020B0604020202020204" pitchFamily="34" charset="0"/>
              </a:rPr>
            </a:br>
            <a:r>
              <a:rPr lang="en-AU" sz="6000" b="1" i="1" dirty="0">
                <a:solidFill>
                  <a:srgbClr val="0000FF"/>
                </a:solidFill>
                <a:latin typeface="Arial" panose="020B0604020202020204" pitchFamily="34" charset="0"/>
                <a:cs typeface="Arial" panose="020B0604020202020204" pitchFamily="34" charset="0"/>
              </a:rPr>
              <a:t>Electromagnetic Frequencies &amp; Radiation</a:t>
            </a:r>
            <a:endParaRPr lang="en-AU" sz="5400" b="1" i="1" dirty="0">
              <a:solidFill>
                <a:srgbClr val="0000FF"/>
              </a:solidFill>
              <a:latin typeface="Arial" panose="020B0604020202020204" pitchFamily="34" charset="0"/>
              <a:cs typeface="Arial" panose="020B0604020202020204" pitchFamily="34" charset="0"/>
            </a:endParaRPr>
          </a:p>
          <a:p>
            <a:pPr algn="ctr"/>
            <a:r>
              <a:rPr lang="en-AU" sz="4000" b="1" i="1" dirty="0">
                <a:latin typeface="Arial" panose="020B0604020202020204" pitchFamily="34" charset="0"/>
                <a:cs typeface="Arial" panose="020B0604020202020204" pitchFamily="34" charset="0"/>
              </a:rPr>
              <a:t>with</a:t>
            </a:r>
          </a:p>
        </p:txBody>
      </p:sp>
      <p:pic>
        <p:nvPicPr>
          <p:cNvPr id="2" name="Picture 1">
            <a:extLst>
              <a:ext uri="{FF2B5EF4-FFF2-40B4-BE49-F238E27FC236}">
                <a16:creationId xmlns:a16="http://schemas.microsoft.com/office/drawing/2014/main" id="{0C7B6EC5-4DAD-B219-DAC7-6F6D8F8C9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6651" y="3534945"/>
            <a:ext cx="3771897" cy="3868613"/>
          </a:xfrm>
          <a:prstGeom prst="rect">
            <a:avLst/>
          </a:prstGeom>
        </p:spPr>
      </p:pic>
      <p:sp>
        <p:nvSpPr>
          <p:cNvPr id="4" name="TextBox 3">
            <a:extLst>
              <a:ext uri="{FF2B5EF4-FFF2-40B4-BE49-F238E27FC236}">
                <a16:creationId xmlns:a16="http://schemas.microsoft.com/office/drawing/2014/main" id="{95B61C68-6117-0689-D5C2-521FC387ECBB}"/>
              </a:ext>
            </a:extLst>
          </p:cNvPr>
          <p:cNvSpPr txBox="1"/>
          <p:nvPr/>
        </p:nvSpPr>
        <p:spPr>
          <a:xfrm>
            <a:off x="0" y="7407022"/>
            <a:ext cx="18745200" cy="2785378"/>
          </a:xfrm>
          <a:prstGeom prst="rect">
            <a:avLst/>
          </a:prstGeom>
          <a:noFill/>
        </p:spPr>
        <p:txBody>
          <a:bodyPr wrap="square">
            <a:spAutoFit/>
          </a:bodyPr>
          <a:lstStyle/>
          <a:p>
            <a:pPr algn="ctr"/>
            <a:r>
              <a:rPr lang="en-AU" sz="11500" b="1" i="1" dirty="0">
                <a:solidFill>
                  <a:srgbClr val="C00000"/>
                </a:solidFill>
                <a:latin typeface="Arial" panose="020B0604020202020204" pitchFamily="34" charset="0"/>
                <a:cs typeface="Arial" panose="020B0604020202020204" pitchFamily="34" charset="0"/>
              </a:rPr>
              <a:t>FREE</a:t>
            </a:r>
            <a:r>
              <a:rPr lang="en-AU" sz="11500" b="1" i="1" dirty="0">
                <a:latin typeface="Arial" panose="020B0604020202020204" pitchFamily="34" charset="0"/>
                <a:cs typeface="Arial" panose="020B0604020202020204" pitchFamily="34" charset="0"/>
              </a:rPr>
              <a:t>EMF</a:t>
            </a:r>
            <a:r>
              <a:rPr lang="en-AU" sz="11500" b="1" i="1" dirty="0">
                <a:solidFill>
                  <a:srgbClr val="0000FF"/>
                </a:solidFill>
                <a:latin typeface="Arial" panose="020B0604020202020204" pitchFamily="34" charset="0"/>
                <a:cs typeface="Arial" panose="020B0604020202020204" pitchFamily="34" charset="0"/>
              </a:rPr>
              <a:t>BOOK</a:t>
            </a:r>
            <a:r>
              <a:rPr lang="en-AU" sz="11500" b="1" i="1" dirty="0">
                <a:latin typeface="Arial" panose="020B0604020202020204" pitchFamily="34" charset="0"/>
                <a:cs typeface="Arial" panose="020B0604020202020204" pitchFamily="34" charset="0"/>
              </a:rPr>
              <a:t>.com</a:t>
            </a:r>
          </a:p>
          <a:p>
            <a:pPr algn="ctr"/>
            <a:r>
              <a:rPr lang="en-AU" sz="6000" b="1" i="1" dirty="0">
                <a:latin typeface="Arial" panose="020B0604020202020204" pitchFamily="34" charset="0"/>
                <a:cs typeface="Arial" panose="020B0604020202020204" pitchFamily="34" charset="0"/>
              </a:rPr>
              <a:t>by ZaKaiRan</a:t>
            </a:r>
          </a:p>
        </p:txBody>
      </p:sp>
    </p:spTree>
    <p:extLst>
      <p:ext uri="{BB962C8B-B14F-4D97-AF65-F5344CB8AC3E}">
        <p14:creationId xmlns:p14="http://schemas.microsoft.com/office/powerpoint/2010/main" val="13684370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1B57F-CF45-7143-57B3-73C2D4692CB3}"/>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4A114F0B-CC50-67A7-DD29-C549BE39A46B}"/>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26D3D8AA-7AEA-F5DB-EEE8-98474C628171}"/>
              </a:ext>
            </a:extLst>
          </p:cNvPr>
          <p:cNvSpPr/>
          <p:nvPr/>
        </p:nvSpPr>
        <p:spPr>
          <a:xfrm>
            <a:off x="0" y="0"/>
            <a:ext cx="18745200" cy="1055135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solidFill>
                <a:schemeClr val="bg1"/>
              </a:solidFill>
            </a:endParaRPr>
          </a:p>
        </p:txBody>
      </p:sp>
      <p:sp>
        <p:nvSpPr>
          <p:cNvPr id="20" name="TextBox 19">
            <a:extLst>
              <a:ext uri="{FF2B5EF4-FFF2-40B4-BE49-F238E27FC236}">
                <a16:creationId xmlns:a16="http://schemas.microsoft.com/office/drawing/2014/main" id="{F0AC98F0-EF02-C922-5FDE-55FD3E3CCFDF}"/>
              </a:ext>
            </a:extLst>
          </p:cNvPr>
          <p:cNvSpPr txBox="1"/>
          <p:nvPr/>
        </p:nvSpPr>
        <p:spPr>
          <a:xfrm>
            <a:off x="0" y="190500"/>
            <a:ext cx="18745199" cy="1862048"/>
          </a:xfrm>
          <a:prstGeom prst="rect">
            <a:avLst/>
          </a:prstGeom>
          <a:noFill/>
        </p:spPr>
        <p:txBody>
          <a:bodyPr wrap="square" rtlCol="0">
            <a:spAutoFit/>
          </a:bodyPr>
          <a:lstStyle/>
          <a:p>
            <a:pPr algn="ctr"/>
            <a:r>
              <a:rPr lang="en-AU" sz="11500" b="1" i="1" u="none" strike="noStrike" dirty="0">
                <a:solidFill>
                  <a:srgbClr val="632B8D"/>
                </a:solidFill>
                <a:effectLst/>
                <a:latin typeface="Arial" panose="020B0604020202020204" pitchFamily="34" charset="0"/>
                <a:cs typeface="Arial" panose="020B0604020202020204" pitchFamily="34" charset="0"/>
              </a:rPr>
              <a:t>Thank You Fairy Much!</a:t>
            </a:r>
            <a:endParaRPr lang="en-US" sz="13800" i="1" dirty="0">
              <a:solidFill>
                <a:srgbClr val="632B8D"/>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715724A-D70D-1E1F-1B2C-6B6996864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1750" y="2552700"/>
            <a:ext cx="6081698" cy="7206238"/>
          </a:xfrm>
          <a:prstGeom prst="rect">
            <a:avLst/>
          </a:prstGeom>
        </p:spPr>
      </p:pic>
    </p:spTree>
    <p:extLst>
      <p:ext uri="{BB962C8B-B14F-4D97-AF65-F5344CB8AC3E}">
        <p14:creationId xmlns:p14="http://schemas.microsoft.com/office/powerpoint/2010/main" val="40820269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69F67-1031-1FCE-29F8-2EE26D08C21A}"/>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A3729FE1-72CF-ED51-27E1-03CFA7CD541A}"/>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40FA8688-4C90-34B7-BE8F-EBEAEE0FE2A7}"/>
              </a:ext>
            </a:extLst>
          </p:cNvPr>
          <p:cNvSpPr/>
          <p:nvPr/>
        </p:nvSpPr>
        <p:spPr>
          <a:xfrm>
            <a:off x="0" y="0"/>
            <a:ext cx="18745200" cy="1055135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solidFill>
                <a:schemeClr val="bg1"/>
              </a:solidFill>
            </a:endParaRPr>
          </a:p>
        </p:txBody>
      </p:sp>
      <p:sp>
        <p:nvSpPr>
          <p:cNvPr id="20" name="TextBox 19">
            <a:extLst>
              <a:ext uri="{FF2B5EF4-FFF2-40B4-BE49-F238E27FC236}">
                <a16:creationId xmlns:a16="http://schemas.microsoft.com/office/drawing/2014/main" id="{D84C21AF-48BB-CE36-E8B5-F7482A066B70}"/>
              </a:ext>
            </a:extLst>
          </p:cNvPr>
          <p:cNvSpPr txBox="1"/>
          <p:nvPr/>
        </p:nvSpPr>
        <p:spPr>
          <a:xfrm>
            <a:off x="723899" y="255881"/>
            <a:ext cx="17564101" cy="1862048"/>
          </a:xfrm>
          <a:prstGeom prst="rect">
            <a:avLst/>
          </a:prstGeom>
          <a:noFill/>
        </p:spPr>
        <p:txBody>
          <a:bodyPr wrap="square" rtlCol="0">
            <a:spAutoFit/>
          </a:bodyPr>
          <a:lstStyle/>
          <a:p>
            <a:pPr algn="ctr"/>
            <a:r>
              <a:rPr lang="en-AU" sz="11500" b="1" i="1" u="none" strike="noStrike" dirty="0">
                <a:solidFill>
                  <a:srgbClr val="FF0000"/>
                </a:solidFill>
                <a:effectLst/>
                <a:latin typeface="Arial" panose="020B0604020202020204" pitchFamily="34" charset="0"/>
                <a:cs typeface="Arial" panose="020B0604020202020204" pitchFamily="34" charset="0"/>
              </a:rPr>
              <a:t>TeslaProducts</a:t>
            </a:r>
            <a:r>
              <a:rPr lang="en-AU" sz="7200" b="1" i="1" u="none" strike="noStrike" dirty="0">
                <a:solidFill>
                  <a:srgbClr val="FF0000"/>
                </a:solidFill>
                <a:effectLst/>
                <a:latin typeface="Arial" panose="020B0604020202020204" pitchFamily="34" charset="0"/>
                <a:cs typeface="Arial" panose="020B0604020202020204" pitchFamily="34" charset="0"/>
              </a:rPr>
              <a:t>.</a:t>
            </a:r>
            <a:r>
              <a:rPr lang="en-AU" sz="8000" b="1" i="1" u="none" strike="noStrike" dirty="0">
                <a:solidFill>
                  <a:srgbClr val="FF0000"/>
                </a:solidFill>
                <a:effectLst/>
                <a:latin typeface="Arial" panose="020B0604020202020204" pitchFamily="34" charset="0"/>
                <a:cs typeface="Arial" panose="020B0604020202020204" pitchFamily="34" charset="0"/>
              </a:rPr>
              <a:t>com</a:t>
            </a:r>
            <a:endParaRPr lang="en-US" sz="13800" i="1" dirty="0">
              <a:solidFill>
                <a:srgbClr val="FF0000"/>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2DE6903-1B85-1008-E4C8-C1FFCC56B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2824881"/>
            <a:ext cx="6081698" cy="7206238"/>
          </a:xfrm>
          <a:prstGeom prst="rect">
            <a:avLst/>
          </a:prstGeom>
        </p:spPr>
      </p:pic>
      <p:pic>
        <p:nvPicPr>
          <p:cNvPr id="2" name="Picture 1">
            <a:extLst>
              <a:ext uri="{FF2B5EF4-FFF2-40B4-BE49-F238E27FC236}">
                <a16:creationId xmlns:a16="http://schemas.microsoft.com/office/drawing/2014/main" id="{28131FC8-C466-76AF-5DAB-2FE5CEC23C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3550" y="2899640"/>
            <a:ext cx="7002700" cy="7182256"/>
          </a:xfrm>
          <a:prstGeom prst="rect">
            <a:avLst/>
          </a:prstGeom>
        </p:spPr>
      </p:pic>
    </p:spTree>
    <p:extLst>
      <p:ext uri="{BB962C8B-B14F-4D97-AF65-F5344CB8AC3E}">
        <p14:creationId xmlns:p14="http://schemas.microsoft.com/office/powerpoint/2010/main" val="1484465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774B5-BE4F-3B8D-3819-632637D58F0C}"/>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00FA22A1-F3EB-E458-F5F5-1D15DA8F3533}"/>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10746E8B-4D9F-3E5C-F410-20C9E21B67FD}"/>
              </a:ext>
            </a:extLst>
          </p:cNvPr>
          <p:cNvSpPr/>
          <p:nvPr/>
        </p:nvSpPr>
        <p:spPr>
          <a:xfrm>
            <a:off x="0" y="0"/>
            <a:ext cx="18745200" cy="1055135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sz="2800"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a:p>
            <a:pPr algn="ctr"/>
            <a:r>
              <a:rPr lang="en-AU" sz="3600" b="1" dirty="0">
                <a:latin typeface="Arial" panose="020B0604020202020204" pitchFamily="34" charset="0"/>
                <a:cs typeface="Arial" panose="020B0604020202020204" pitchFamily="34" charset="0"/>
              </a:rPr>
              <a:t>Tesla was originally employed by Thomas Edison who was pushing Direct Current.</a:t>
            </a:r>
          </a:p>
          <a:p>
            <a:pPr algn="ctr"/>
            <a:r>
              <a:rPr lang="en-AU" sz="3600" b="1" dirty="0">
                <a:latin typeface="Arial" panose="020B0604020202020204" pitchFamily="34" charset="0"/>
                <a:cs typeface="Arial" panose="020B0604020202020204" pitchFamily="34" charset="0"/>
              </a:rPr>
              <a:t>  </a:t>
            </a:r>
          </a:p>
          <a:p>
            <a:pPr algn="ctr"/>
            <a:r>
              <a:rPr lang="en-AU" sz="3600" b="1" dirty="0">
                <a:latin typeface="Arial" panose="020B0604020202020204" pitchFamily="34" charset="0"/>
                <a:cs typeface="Arial" panose="020B0604020202020204" pitchFamily="34" charset="0"/>
              </a:rPr>
              <a:t>But Tesla disagreed and thought Alternating current was more feasible.  </a:t>
            </a:r>
          </a:p>
          <a:p>
            <a:pPr algn="ctr"/>
            <a:endParaRPr lang="en-AU" sz="3600" b="1" dirty="0">
              <a:latin typeface="Arial" panose="020B0604020202020204" pitchFamily="34" charset="0"/>
              <a:cs typeface="Arial" panose="020B0604020202020204" pitchFamily="34" charset="0"/>
            </a:endParaRPr>
          </a:p>
          <a:p>
            <a:pPr algn="ctr"/>
            <a:r>
              <a:rPr lang="en-AU" sz="3600" b="1" dirty="0">
                <a:latin typeface="Arial" panose="020B0604020202020204" pitchFamily="34" charset="0"/>
                <a:cs typeface="Arial" panose="020B0604020202020204" pitchFamily="34" charset="0"/>
              </a:rPr>
              <a:t>He eventually left the Edison company and created his own company </a:t>
            </a:r>
            <a:br>
              <a:rPr lang="en-AU" sz="3600" b="1" dirty="0">
                <a:latin typeface="Arial" panose="020B0604020202020204" pitchFamily="34" charset="0"/>
                <a:cs typeface="Arial" panose="020B0604020202020204" pitchFamily="34" charset="0"/>
              </a:rPr>
            </a:br>
            <a:r>
              <a:rPr lang="en-AU" sz="3600" b="1" dirty="0">
                <a:latin typeface="Arial" panose="020B0604020202020204" pitchFamily="34" charset="0"/>
                <a:cs typeface="Arial" panose="020B0604020202020204" pitchFamily="34" charset="0"/>
              </a:rPr>
              <a:t>with George Westinghouse.  </a:t>
            </a:r>
          </a:p>
          <a:p>
            <a:pPr algn="ctr"/>
            <a:endParaRPr lang="en-AU" sz="3600" b="1" dirty="0">
              <a:latin typeface="Arial" panose="020B0604020202020204" pitchFamily="34" charset="0"/>
              <a:cs typeface="Arial" panose="020B0604020202020204" pitchFamily="34" charset="0"/>
            </a:endParaRPr>
          </a:p>
          <a:p>
            <a:pPr algn="ctr"/>
            <a:r>
              <a:rPr lang="en-AU" sz="3600" b="1" dirty="0">
                <a:latin typeface="Arial" panose="020B0604020202020204" pitchFamily="34" charset="0"/>
                <a:cs typeface="Arial" panose="020B0604020202020204" pitchFamily="34" charset="0"/>
              </a:rPr>
              <a:t>And in 1893, the Tesla/Westinghouse Alternating Current </a:t>
            </a:r>
            <a:br>
              <a:rPr lang="en-AU" sz="3600" b="1" dirty="0">
                <a:latin typeface="Arial" panose="020B0604020202020204" pitchFamily="34" charset="0"/>
                <a:cs typeface="Arial" panose="020B0604020202020204" pitchFamily="34" charset="0"/>
              </a:rPr>
            </a:br>
            <a:r>
              <a:rPr lang="en-AU" sz="3600" b="1" dirty="0">
                <a:latin typeface="Arial" panose="020B0604020202020204" pitchFamily="34" charset="0"/>
                <a:cs typeface="Arial" panose="020B0604020202020204" pitchFamily="34" charset="0"/>
              </a:rPr>
              <a:t>was chosen over Edison's Direct Current to illuminate the World Fair in Chicago, </a:t>
            </a:r>
            <a:br>
              <a:rPr lang="en-AU" sz="3600" b="1" dirty="0">
                <a:latin typeface="Arial" panose="020B0604020202020204" pitchFamily="34" charset="0"/>
                <a:cs typeface="Arial" panose="020B0604020202020204" pitchFamily="34" charset="0"/>
              </a:rPr>
            </a:br>
            <a:endParaRPr lang="en-AU" sz="3600" b="1" dirty="0">
              <a:latin typeface="Arial" panose="020B0604020202020204" pitchFamily="34" charset="0"/>
              <a:cs typeface="Arial" panose="020B0604020202020204" pitchFamily="34" charset="0"/>
            </a:endParaRPr>
          </a:p>
          <a:p>
            <a:pPr algn="ctr"/>
            <a:r>
              <a:rPr lang="en-AU" sz="3600" b="1" dirty="0">
                <a:latin typeface="Arial" panose="020B0604020202020204" pitchFamily="34" charset="0"/>
                <a:cs typeface="Arial" panose="020B0604020202020204" pitchFamily="34" charset="0"/>
              </a:rPr>
              <a:t>because it was half the price to generate and transmit electricity using AC technology, and needed far less infrastructure. </a:t>
            </a:r>
            <a:endParaRPr lang="en-AU" sz="2400"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B68ED54-3B24-7BC6-0AF7-10DBF098F6B2}"/>
              </a:ext>
            </a:extLst>
          </p:cNvPr>
          <p:cNvSpPr txBox="1"/>
          <p:nvPr/>
        </p:nvSpPr>
        <p:spPr>
          <a:xfrm>
            <a:off x="333374" y="38100"/>
            <a:ext cx="17621251" cy="830997"/>
          </a:xfrm>
          <a:prstGeom prst="rect">
            <a:avLst/>
          </a:prstGeom>
          <a:noFill/>
        </p:spPr>
        <p:txBody>
          <a:bodyPr wrap="square" rtlCol="0">
            <a:spAutoFit/>
          </a:bodyPr>
          <a:lstStyle/>
          <a:p>
            <a:pPr algn="ctr"/>
            <a:r>
              <a:rPr lang="en-AU" sz="4800" b="1" i="1" u="none" strike="noStrike" dirty="0">
                <a:effectLst/>
                <a:latin typeface="Arial" panose="020B0604020202020204" pitchFamily="34" charset="0"/>
                <a:cs typeface="Arial" panose="020B0604020202020204" pitchFamily="34" charset="0"/>
              </a:rPr>
              <a:t>Nicola Tesla</a:t>
            </a:r>
            <a:endParaRPr lang="en-AU" sz="5400" b="1" i="1" dirty="0">
              <a:solidFill>
                <a:srgbClr val="FF0000"/>
              </a:solidFill>
              <a:latin typeface="Arial" panose="020B0604020202020204" pitchFamily="34" charset="0"/>
              <a:cs typeface="Arial" panose="020B0604020202020204" pitchFamily="34" charset="0"/>
            </a:endParaRPr>
          </a:p>
        </p:txBody>
      </p:sp>
      <p:pic>
        <p:nvPicPr>
          <p:cNvPr id="3" name="Picture 2" descr="A person with a mustache&#10;&#10;AI-generated content may be incorrect.">
            <a:extLst>
              <a:ext uri="{FF2B5EF4-FFF2-40B4-BE49-F238E27FC236}">
                <a16:creationId xmlns:a16="http://schemas.microsoft.com/office/drawing/2014/main" id="{B7C364D6-F5BC-E8E6-09BC-A2C606F16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907197"/>
            <a:ext cx="1641602" cy="2173056"/>
          </a:xfrm>
          <a:prstGeom prst="rect">
            <a:avLst/>
          </a:prstGeom>
        </p:spPr>
      </p:pic>
    </p:spTree>
    <p:extLst>
      <p:ext uri="{BB962C8B-B14F-4D97-AF65-F5344CB8AC3E}">
        <p14:creationId xmlns:p14="http://schemas.microsoft.com/office/powerpoint/2010/main" val="2013365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FACFF58B-6FC6-4D9E-8440-2E29BFFFCACD}"/>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90812C99-789C-426A-8BE6-A97D6DEB225F}"/>
              </a:ext>
            </a:extLst>
          </p:cNvPr>
          <p:cNvSpPr/>
          <p:nvPr/>
        </p:nvSpPr>
        <p:spPr>
          <a:xfrm>
            <a:off x="704849" y="696936"/>
            <a:ext cx="16840200" cy="9022262"/>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dirty="0"/>
          </a:p>
        </p:txBody>
      </p:sp>
      <p:grpSp>
        <p:nvGrpSpPr>
          <p:cNvPr id="8" name="Group 8"/>
          <p:cNvGrpSpPr/>
          <p:nvPr/>
        </p:nvGrpSpPr>
        <p:grpSpPr>
          <a:xfrm>
            <a:off x="1019176" y="750499"/>
            <a:ext cx="16525873" cy="3584318"/>
            <a:chOff x="-69039" y="672632"/>
            <a:chExt cx="10889439" cy="4779091"/>
          </a:xfrm>
        </p:grpSpPr>
        <p:sp>
          <p:nvSpPr>
            <p:cNvPr id="9" name="TextBox 9"/>
            <p:cNvSpPr txBox="1"/>
            <p:nvPr/>
          </p:nvSpPr>
          <p:spPr>
            <a:xfrm>
              <a:off x="-69039" y="672632"/>
              <a:ext cx="10820400" cy="1874104"/>
            </a:xfrm>
            <a:prstGeom prst="rect">
              <a:avLst/>
            </a:prstGeom>
          </p:spPr>
          <p:txBody>
            <a:bodyPr lIns="0" tIns="0" rIns="0" bIns="0" rtlCol="0" anchor="t">
              <a:spAutoFit/>
            </a:bodyPr>
            <a:lstStyle/>
            <a:p>
              <a:pPr algn="ctr">
                <a:lnSpc>
                  <a:spcPts val="11700"/>
                </a:lnSpc>
              </a:pPr>
              <a:r>
                <a:rPr lang="en-US" sz="8800" b="1" i="1" dirty="0">
                  <a:solidFill>
                    <a:srgbClr val="0000FF"/>
                  </a:solidFill>
                  <a:latin typeface="Arial" panose="020B0604020202020204" pitchFamily="34" charset="0"/>
                  <a:cs typeface="Arial" panose="020B0604020202020204" pitchFamily="34" charset="0"/>
                </a:rPr>
                <a:t>Nikola Tesla</a:t>
              </a:r>
            </a:p>
          </p:txBody>
        </p:sp>
        <p:sp>
          <p:nvSpPr>
            <p:cNvPr id="10" name="TextBox 10"/>
            <p:cNvSpPr txBox="1"/>
            <p:nvPr/>
          </p:nvSpPr>
          <p:spPr>
            <a:xfrm>
              <a:off x="0" y="4887466"/>
              <a:ext cx="10820400" cy="564257"/>
            </a:xfrm>
            <a:prstGeom prst="rect">
              <a:avLst/>
            </a:prstGeom>
          </p:spPr>
          <p:txBody>
            <a:bodyPr lIns="0" tIns="0" rIns="0" bIns="0" rtlCol="0" anchor="t">
              <a:spAutoFit/>
            </a:bodyPr>
            <a:lstStyle/>
            <a:p>
              <a:pPr>
                <a:lnSpc>
                  <a:spcPts val="3300"/>
                </a:lnSpc>
              </a:pPr>
              <a:endParaRPr lang="en-US" sz="3000" spc="150" dirty="0">
                <a:solidFill>
                  <a:srgbClr val="103779"/>
                </a:solidFill>
                <a:latin typeface="Assistant Regular"/>
              </a:endParaRPr>
            </a:p>
          </p:txBody>
        </p:sp>
      </p:grpSp>
      <p:sp>
        <p:nvSpPr>
          <p:cNvPr id="4" name="TextBox 3">
            <a:extLst>
              <a:ext uri="{FF2B5EF4-FFF2-40B4-BE49-F238E27FC236}">
                <a16:creationId xmlns:a16="http://schemas.microsoft.com/office/drawing/2014/main" id="{DA1A64B7-7550-4CA5-8255-1B7FA2BFD70F}"/>
              </a:ext>
            </a:extLst>
          </p:cNvPr>
          <p:cNvSpPr txBox="1"/>
          <p:nvPr/>
        </p:nvSpPr>
        <p:spPr>
          <a:xfrm>
            <a:off x="1295400" y="2148860"/>
            <a:ext cx="15868650" cy="1938992"/>
          </a:xfrm>
          <a:prstGeom prst="rect">
            <a:avLst/>
          </a:prstGeom>
          <a:noFill/>
        </p:spPr>
        <p:txBody>
          <a:bodyPr wrap="square" rtlCol="0">
            <a:spAutoFit/>
          </a:bodyPr>
          <a:lstStyle/>
          <a:p>
            <a:pPr algn="ctr" eaLnBrk="1" hangingPunct="1"/>
            <a:r>
              <a:rPr lang="en-US" sz="6000" b="1" i="1" dirty="0">
                <a:latin typeface="Arial" panose="020B0604020202020204" pitchFamily="34" charset="0"/>
                <a:cs typeface="Arial" panose="020B0604020202020204" pitchFamily="34" charset="0"/>
              </a:rPr>
              <a:t>The War of the Currents</a:t>
            </a:r>
          </a:p>
          <a:p>
            <a:pPr algn="ctr" eaLnBrk="1" hangingPunct="1"/>
            <a:r>
              <a:rPr lang="en-US" sz="6000" b="1" i="1" dirty="0">
                <a:latin typeface="Arial" panose="020B0604020202020204" pitchFamily="34" charset="0"/>
                <a:cs typeface="Arial" panose="020B0604020202020204" pitchFamily="34" charset="0"/>
              </a:rPr>
              <a:t>50 cycles per second alternating current</a:t>
            </a:r>
          </a:p>
        </p:txBody>
      </p:sp>
      <p:pic>
        <p:nvPicPr>
          <p:cNvPr id="5" name="Picture 4" descr="A person in a suit&#10;&#10;Description automatically generated with medium confidence">
            <a:extLst>
              <a:ext uri="{FF2B5EF4-FFF2-40B4-BE49-F238E27FC236}">
                <a16:creationId xmlns:a16="http://schemas.microsoft.com/office/drawing/2014/main" id="{50A8B795-8CE5-46E8-8721-073EFC243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566" y="4321392"/>
            <a:ext cx="3038802" cy="4140959"/>
          </a:xfrm>
          <a:prstGeom prst="rect">
            <a:avLst/>
          </a:prstGeom>
        </p:spPr>
      </p:pic>
      <p:sp>
        <p:nvSpPr>
          <p:cNvPr id="11" name="TextBox 10">
            <a:extLst>
              <a:ext uri="{FF2B5EF4-FFF2-40B4-BE49-F238E27FC236}">
                <a16:creationId xmlns:a16="http://schemas.microsoft.com/office/drawing/2014/main" id="{C22549BD-450F-41B6-8E64-93AD6A435712}"/>
              </a:ext>
            </a:extLst>
          </p:cNvPr>
          <p:cNvSpPr txBox="1"/>
          <p:nvPr/>
        </p:nvSpPr>
        <p:spPr>
          <a:xfrm>
            <a:off x="1695448" y="8640902"/>
            <a:ext cx="15278101" cy="784830"/>
          </a:xfrm>
          <a:prstGeom prst="rect">
            <a:avLst/>
          </a:prstGeom>
          <a:noFill/>
        </p:spPr>
        <p:txBody>
          <a:bodyPr wrap="square" rtlCol="0">
            <a:spAutoFit/>
          </a:bodyPr>
          <a:lstStyle/>
          <a:p>
            <a:r>
              <a:rPr lang="en-AU" sz="4500" dirty="0">
                <a:solidFill>
                  <a:schemeClr val="accent1">
                    <a:lumMod val="50000"/>
                  </a:schemeClr>
                </a:solidFill>
                <a:latin typeface="Halant Medium Bold" panose="020B0604020202020204" charset="0"/>
                <a:cs typeface="Halant Medium Bold" panose="020B0604020202020204" charset="0"/>
              </a:rPr>
              <a:t>      </a:t>
            </a:r>
            <a:r>
              <a:rPr lang="en-AU" sz="4000" b="1" dirty="0">
                <a:latin typeface="Arial" panose="020B0604020202020204" pitchFamily="34" charset="0"/>
                <a:cs typeface="Arial" panose="020B0604020202020204" pitchFamily="34" charset="0"/>
              </a:rPr>
              <a:t>Thomas Edison   vs    George Westinghouse</a:t>
            </a:r>
            <a:r>
              <a:rPr lang="en-AU" sz="2400" b="1" dirty="0">
                <a:latin typeface="Arial" panose="020B0604020202020204" pitchFamily="34" charset="0"/>
                <a:cs typeface="Arial" panose="020B0604020202020204" pitchFamily="34" charset="0"/>
              </a:rPr>
              <a:t> </a:t>
            </a:r>
            <a:r>
              <a:rPr lang="en-AU" sz="3600" b="1" dirty="0">
                <a:latin typeface="Arial" panose="020B0604020202020204" pitchFamily="34" charset="0"/>
                <a:cs typeface="Arial" panose="020B0604020202020204" pitchFamily="34" charset="0"/>
              </a:rPr>
              <a:t>&amp;</a:t>
            </a:r>
            <a:r>
              <a:rPr lang="en-AU" sz="2400" b="1" dirty="0">
                <a:latin typeface="Arial" panose="020B0604020202020204" pitchFamily="34" charset="0"/>
                <a:cs typeface="Arial" panose="020B0604020202020204" pitchFamily="34" charset="0"/>
              </a:rPr>
              <a:t> </a:t>
            </a:r>
            <a:r>
              <a:rPr lang="en-AU" sz="4000" b="1" dirty="0">
                <a:latin typeface="Arial" panose="020B0604020202020204" pitchFamily="34" charset="0"/>
                <a:cs typeface="Arial" panose="020B0604020202020204" pitchFamily="34" charset="0"/>
              </a:rPr>
              <a:t>Nikola Tesla</a:t>
            </a:r>
            <a:endParaRPr lang="en-AU" sz="3000" b="1" dirty="0">
              <a:latin typeface="Arial" panose="020B0604020202020204" pitchFamily="34" charset="0"/>
              <a:cs typeface="Arial" panose="020B0604020202020204" pitchFamily="34" charset="0"/>
            </a:endParaRPr>
          </a:p>
        </p:txBody>
      </p:sp>
      <p:pic>
        <p:nvPicPr>
          <p:cNvPr id="13" name="Picture 12" descr="A picture containing text, person, standing, posing&#10;&#10;Description automatically generated">
            <a:extLst>
              <a:ext uri="{FF2B5EF4-FFF2-40B4-BE49-F238E27FC236}">
                <a16:creationId xmlns:a16="http://schemas.microsoft.com/office/drawing/2014/main" id="{449C4192-9249-43C0-8E4D-05A5E38D674E}"/>
              </a:ext>
            </a:extLst>
          </p:cNvPr>
          <p:cNvPicPr>
            <a:picLocks noChangeAspect="1"/>
          </p:cNvPicPr>
          <p:nvPr/>
        </p:nvPicPr>
        <p:blipFill rotWithShape="1">
          <a:blip r:embed="rId4">
            <a:extLst>
              <a:ext uri="{28A0092B-C50C-407E-A947-70E740481C1C}">
                <a14:useLocalDpi xmlns:a14="http://schemas.microsoft.com/office/drawing/2010/main" val="0"/>
              </a:ext>
            </a:extLst>
          </a:blip>
          <a:srcRect t="667" r="50000"/>
          <a:stretch/>
        </p:blipFill>
        <p:spPr>
          <a:xfrm>
            <a:off x="12496800" y="4283049"/>
            <a:ext cx="3142945" cy="4162656"/>
          </a:xfrm>
          <a:prstGeom prst="rect">
            <a:avLst/>
          </a:prstGeom>
        </p:spPr>
      </p:pic>
      <p:pic>
        <p:nvPicPr>
          <p:cNvPr id="18" name="Picture 17" descr="Text&#10;&#10;Description automatically generated">
            <a:extLst>
              <a:ext uri="{FF2B5EF4-FFF2-40B4-BE49-F238E27FC236}">
                <a16:creationId xmlns:a16="http://schemas.microsoft.com/office/drawing/2014/main" id="{1ECC05A1-AC3A-4D88-970B-64018588A4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7331" y="4316745"/>
            <a:ext cx="4074476" cy="4095264"/>
          </a:xfrm>
          <a:prstGeom prst="rect">
            <a:avLst/>
          </a:prstGeom>
        </p:spPr>
      </p:pic>
    </p:spTree>
    <p:extLst>
      <p:ext uri="{BB962C8B-B14F-4D97-AF65-F5344CB8AC3E}">
        <p14:creationId xmlns:p14="http://schemas.microsoft.com/office/powerpoint/2010/main" val="1047341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FACFF58B-6FC6-4D9E-8440-2E29BFFFCACD}"/>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90812C99-789C-426A-8BE6-A97D6DEB225F}"/>
              </a:ext>
            </a:extLst>
          </p:cNvPr>
          <p:cNvSpPr/>
          <p:nvPr/>
        </p:nvSpPr>
        <p:spPr>
          <a:xfrm>
            <a:off x="304800" y="266700"/>
            <a:ext cx="17983200" cy="10020300"/>
          </a:xfrm>
          <a:prstGeom prst="rect">
            <a:avLst/>
          </a:prstGeom>
          <a:solidFill>
            <a:srgbClr val="F4F1F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dirty="0"/>
          </a:p>
        </p:txBody>
      </p:sp>
      <p:sp>
        <p:nvSpPr>
          <p:cNvPr id="10" name="TextBox 10"/>
          <p:cNvSpPr txBox="1"/>
          <p:nvPr/>
        </p:nvSpPr>
        <p:spPr>
          <a:xfrm>
            <a:off x="1143000" y="4339493"/>
            <a:ext cx="16421099" cy="423193"/>
          </a:xfrm>
          <a:prstGeom prst="rect">
            <a:avLst/>
          </a:prstGeom>
        </p:spPr>
        <p:txBody>
          <a:bodyPr lIns="0" tIns="0" rIns="0" bIns="0" rtlCol="0" anchor="t">
            <a:spAutoFit/>
          </a:bodyPr>
          <a:lstStyle/>
          <a:p>
            <a:pPr>
              <a:lnSpc>
                <a:spcPts val="3300"/>
              </a:lnSpc>
            </a:pPr>
            <a:endParaRPr lang="en-US" sz="3000" spc="150" dirty="0">
              <a:solidFill>
                <a:srgbClr val="103779"/>
              </a:solidFill>
              <a:latin typeface="Assistant Regular"/>
            </a:endParaRPr>
          </a:p>
        </p:txBody>
      </p:sp>
      <p:sp>
        <p:nvSpPr>
          <p:cNvPr id="4" name="TextBox 3">
            <a:extLst>
              <a:ext uri="{FF2B5EF4-FFF2-40B4-BE49-F238E27FC236}">
                <a16:creationId xmlns:a16="http://schemas.microsoft.com/office/drawing/2014/main" id="{DA1A64B7-7550-4CA5-8255-1B7FA2BFD70F}"/>
              </a:ext>
            </a:extLst>
          </p:cNvPr>
          <p:cNvSpPr txBox="1"/>
          <p:nvPr/>
        </p:nvSpPr>
        <p:spPr>
          <a:xfrm>
            <a:off x="13564632" y="2042710"/>
            <a:ext cx="4716441" cy="4955203"/>
          </a:xfrm>
          <a:prstGeom prst="rect">
            <a:avLst/>
          </a:prstGeom>
          <a:noFill/>
        </p:spPr>
        <p:txBody>
          <a:bodyPr wrap="square" rtlCol="0">
            <a:spAutoFit/>
          </a:bodyPr>
          <a:lstStyle/>
          <a:p>
            <a:pPr algn="ctr" eaLnBrk="1" hangingPunct="1"/>
            <a:r>
              <a:rPr lang="en-US" sz="4800" b="1" dirty="0" err="1">
                <a:solidFill>
                  <a:srgbClr val="0000FF"/>
                </a:solidFill>
                <a:latin typeface="Arial" panose="020B0604020202020204" pitchFamily="34" charset="0"/>
                <a:cs typeface="Arial" panose="020B0604020202020204" pitchFamily="34" charset="0"/>
              </a:rPr>
              <a:t>Niagra</a:t>
            </a:r>
            <a:r>
              <a:rPr lang="en-US" sz="4800" b="1" dirty="0">
                <a:solidFill>
                  <a:srgbClr val="0000FF"/>
                </a:solidFill>
                <a:latin typeface="Arial" panose="020B0604020202020204" pitchFamily="34" charset="0"/>
                <a:cs typeface="Arial" panose="020B0604020202020204" pitchFamily="34" charset="0"/>
              </a:rPr>
              <a:t> Falls Power Station</a:t>
            </a:r>
          </a:p>
          <a:p>
            <a:pPr algn="ctr"/>
            <a:r>
              <a:rPr lang="en-AU" sz="4400" b="1" dirty="0">
                <a:latin typeface="Arial" panose="020B0604020202020204" pitchFamily="34" charset="0"/>
                <a:cs typeface="Arial" panose="020B0604020202020204" pitchFamily="34" charset="0"/>
              </a:rPr>
              <a:t>first </a:t>
            </a:r>
          </a:p>
          <a:p>
            <a:pPr algn="ctr"/>
            <a:r>
              <a:rPr lang="en-AU" sz="4400" b="1" dirty="0">
                <a:latin typeface="Arial" panose="020B0604020202020204" pitchFamily="34" charset="0"/>
                <a:cs typeface="Arial" panose="020B0604020202020204" pitchFamily="34" charset="0"/>
              </a:rPr>
              <a:t>hydroelectric </a:t>
            </a:r>
          </a:p>
          <a:p>
            <a:pPr algn="ctr"/>
            <a:r>
              <a:rPr lang="en-AU" sz="4400" b="1" dirty="0">
                <a:latin typeface="Arial" panose="020B0604020202020204" pitchFamily="34" charset="0"/>
                <a:cs typeface="Arial" panose="020B0604020202020204" pitchFamily="34" charset="0"/>
              </a:rPr>
              <a:t>power station </a:t>
            </a:r>
          </a:p>
          <a:p>
            <a:pPr algn="ctr"/>
            <a:r>
              <a:rPr lang="en-AU" sz="4400" b="1" dirty="0">
                <a:latin typeface="Arial" panose="020B0604020202020204" pitchFamily="34" charset="0"/>
                <a:cs typeface="Arial" panose="020B0604020202020204" pitchFamily="34" charset="0"/>
              </a:rPr>
              <a:t>in the </a:t>
            </a:r>
          </a:p>
          <a:p>
            <a:pPr algn="ctr"/>
            <a:r>
              <a:rPr lang="en-AU" sz="4400" b="1" dirty="0">
                <a:latin typeface="Arial" panose="020B0604020202020204" pitchFamily="34" charset="0"/>
                <a:cs typeface="Arial" panose="020B0604020202020204" pitchFamily="34" charset="0"/>
              </a:rPr>
              <a:t>World!</a:t>
            </a:r>
            <a:endParaRPr lang="en-US" sz="8000" b="1" dirty="0">
              <a:latin typeface="Arial" panose="020B0604020202020204" pitchFamily="34" charset="0"/>
              <a:cs typeface="Arial" panose="020B0604020202020204" pitchFamily="34" charset="0"/>
            </a:endParaRPr>
          </a:p>
        </p:txBody>
      </p:sp>
      <p:pic>
        <p:nvPicPr>
          <p:cNvPr id="6" name="Picture 5" descr="A picture containing smoke, clouds, traveling&#10;&#10;Description automatically generated">
            <a:extLst>
              <a:ext uri="{FF2B5EF4-FFF2-40B4-BE49-F238E27FC236}">
                <a16:creationId xmlns:a16="http://schemas.microsoft.com/office/drawing/2014/main" id="{41EF4D3F-1D50-4BA3-BE69-4392C877698B}"/>
              </a:ext>
            </a:extLst>
          </p:cNvPr>
          <p:cNvPicPr>
            <a:picLocks noChangeAspect="1"/>
          </p:cNvPicPr>
          <p:nvPr/>
        </p:nvPicPr>
        <p:blipFill rotWithShape="1">
          <a:blip r:embed="rId3">
            <a:extLst>
              <a:ext uri="{28A0092B-C50C-407E-A947-70E740481C1C}">
                <a14:useLocalDpi xmlns:a14="http://schemas.microsoft.com/office/drawing/2010/main" val="0"/>
              </a:ext>
            </a:extLst>
          </a:blip>
          <a:srcRect l="6590" t="14462" r="7441" b="15478"/>
          <a:stretch/>
        </p:blipFill>
        <p:spPr>
          <a:xfrm>
            <a:off x="258082" y="495300"/>
            <a:ext cx="13313478" cy="9007033"/>
          </a:xfrm>
          <a:prstGeom prst="rect">
            <a:avLst/>
          </a:prstGeom>
        </p:spPr>
      </p:pic>
    </p:spTree>
    <p:extLst>
      <p:ext uri="{BB962C8B-B14F-4D97-AF65-F5344CB8AC3E}">
        <p14:creationId xmlns:p14="http://schemas.microsoft.com/office/powerpoint/2010/main" val="3717395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FACFF58B-6FC6-4D9E-8440-2E29BFFFCACD}"/>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90812C99-789C-426A-8BE6-A97D6DEB225F}"/>
              </a:ext>
            </a:extLst>
          </p:cNvPr>
          <p:cNvSpPr/>
          <p:nvPr/>
        </p:nvSpPr>
        <p:spPr>
          <a:xfrm>
            <a:off x="723898" y="632368"/>
            <a:ext cx="17259301" cy="9387931"/>
          </a:xfrm>
          <a:prstGeom prst="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grpSp>
        <p:nvGrpSpPr>
          <p:cNvPr id="8" name="Group 8"/>
          <p:cNvGrpSpPr/>
          <p:nvPr/>
        </p:nvGrpSpPr>
        <p:grpSpPr>
          <a:xfrm>
            <a:off x="1143000" y="1726253"/>
            <a:ext cx="16421099" cy="3036433"/>
            <a:chOff x="0" y="1403146"/>
            <a:chExt cx="10820400" cy="4048577"/>
          </a:xfrm>
        </p:grpSpPr>
        <p:sp>
          <p:nvSpPr>
            <p:cNvPr id="9" name="TextBox 9"/>
            <p:cNvSpPr txBox="1"/>
            <p:nvPr/>
          </p:nvSpPr>
          <p:spPr>
            <a:xfrm>
              <a:off x="0" y="1403146"/>
              <a:ext cx="10820400" cy="2167260"/>
            </a:xfrm>
            <a:prstGeom prst="rect">
              <a:avLst/>
            </a:prstGeom>
          </p:spPr>
          <p:txBody>
            <a:bodyPr lIns="0" tIns="0" rIns="0" bIns="0" rtlCol="0" anchor="t">
              <a:spAutoFit/>
            </a:bodyPr>
            <a:lstStyle/>
            <a:p>
              <a:pPr algn="ctr">
                <a:lnSpc>
                  <a:spcPts val="11700"/>
                </a:lnSpc>
              </a:pPr>
              <a:endParaRPr lang="en-US" sz="13000" dirty="0">
                <a:solidFill>
                  <a:srgbClr val="103779"/>
                </a:solidFill>
                <a:latin typeface="Halant Medium Bold"/>
              </a:endParaRPr>
            </a:p>
          </p:txBody>
        </p:sp>
        <p:sp>
          <p:nvSpPr>
            <p:cNvPr id="10" name="TextBox 10"/>
            <p:cNvSpPr txBox="1"/>
            <p:nvPr/>
          </p:nvSpPr>
          <p:spPr>
            <a:xfrm>
              <a:off x="0" y="4887466"/>
              <a:ext cx="10820400" cy="564257"/>
            </a:xfrm>
            <a:prstGeom prst="rect">
              <a:avLst/>
            </a:prstGeom>
          </p:spPr>
          <p:txBody>
            <a:bodyPr lIns="0" tIns="0" rIns="0" bIns="0" rtlCol="0" anchor="t">
              <a:spAutoFit/>
            </a:bodyPr>
            <a:lstStyle/>
            <a:p>
              <a:pPr>
                <a:lnSpc>
                  <a:spcPts val="3300"/>
                </a:lnSpc>
              </a:pPr>
              <a:endParaRPr lang="en-US" sz="3000" spc="150" dirty="0">
                <a:solidFill>
                  <a:srgbClr val="103779"/>
                </a:solidFill>
                <a:latin typeface="Assistant Regular"/>
              </a:endParaRPr>
            </a:p>
          </p:txBody>
        </p:sp>
      </p:grpSp>
      <p:pic>
        <p:nvPicPr>
          <p:cNvPr id="7" name="Picture 2" descr="tesla4">
            <a:extLst>
              <a:ext uri="{FF2B5EF4-FFF2-40B4-BE49-F238E27FC236}">
                <a16:creationId xmlns:a16="http://schemas.microsoft.com/office/drawing/2014/main" id="{CB9072D2-923D-4811-8AFD-0865D7F7A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223" y="1238191"/>
            <a:ext cx="6588401" cy="78106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FCB5270B-6B9A-48F9-8894-4454E277C1D6}"/>
              </a:ext>
            </a:extLst>
          </p:cNvPr>
          <p:cNvSpPr txBox="1"/>
          <p:nvPr/>
        </p:nvSpPr>
        <p:spPr>
          <a:xfrm>
            <a:off x="10450436" y="1402182"/>
            <a:ext cx="5736950" cy="7201972"/>
          </a:xfrm>
          <a:prstGeom prst="rect">
            <a:avLst/>
          </a:prstGeom>
          <a:noFill/>
        </p:spPr>
        <p:txBody>
          <a:bodyPr wrap="square" rtlCol="0">
            <a:spAutoFit/>
          </a:bodyPr>
          <a:lstStyle/>
          <a:p>
            <a:pPr algn="ctr"/>
            <a:r>
              <a:rPr lang="en-US" sz="6600" b="1" i="1" dirty="0" err="1">
                <a:latin typeface="Arial" panose="020B0604020202020204" pitchFamily="34" charset="0"/>
                <a:cs typeface="Arial" panose="020B0604020202020204" pitchFamily="34" charset="0"/>
              </a:rPr>
              <a:t>Wardenclyffe</a:t>
            </a:r>
            <a:r>
              <a:rPr lang="en-US" sz="6600" b="1" i="1" dirty="0">
                <a:latin typeface="Arial" panose="020B0604020202020204" pitchFamily="34" charset="0"/>
                <a:cs typeface="Arial" panose="020B0604020202020204" pitchFamily="34" charset="0"/>
              </a:rPr>
              <a:t> Tower, which Nikola Tesla built to transmit </a:t>
            </a:r>
            <a:br>
              <a:rPr lang="en-US" sz="6600" b="1" i="1" dirty="0">
                <a:latin typeface="Arial" panose="020B0604020202020204" pitchFamily="34" charset="0"/>
                <a:cs typeface="Arial" panose="020B0604020202020204" pitchFamily="34" charset="0"/>
              </a:rPr>
            </a:br>
            <a:r>
              <a:rPr lang="en-US" sz="6600" b="1" i="1" dirty="0">
                <a:latin typeface="Arial" panose="020B0604020202020204" pitchFamily="34" charset="0"/>
                <a:cs typeface="Arial" panose="020B0604020202020204" pitchFamily="34" charset="0"/>
              </a:rPr>
              <a:t>FREE energy in 1901. </a:t>
            </a:r>
          </a:p>
        </p:txBody>
      </p:sp>
    </p:spTree>
    <p:extLst>
      <p:ext uri="{BB962C8B-B14F-4D97-AF65-F5344CB8AC3E}">
        <p14:creationId xmlns:p14="http://schemas.microsoft.com/office/powerpoint/2010/main" val="4193029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DE45E-F4EE-78C5-40B8-9F8A236C7F01}"/>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AE470FA2-9406-8C2D-BB1E-EBD3004AC2D9}"/>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9145B2AB-8378-0278-15B3-EA0E1585EE25}"/>
              </a:ext>
            </a:extLst>
          </p:cNvPr>
          <p:cNvSpPr/>
          <p:nvPr/>
        </p:nvSpPr>
        <p:spPr>
          <a:xfrm>
            <a:off x="285749" y="411434"/>
            <a:ext cx="17754600" cy="9464132"/>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sz="2800"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r>
              <a:rPr lang="en-AU" sz="3200" b="1" dirty="0">
                <a:latin typeface="Arial" panose="020B0604020202020204" pitchFamily="34" charset="0"/>
                <a:cs typeface="Arial" panose="020B0604020202020204" pitchFamily="34" charset="0"/>
              </a:rPr>
              <a:t>When Tesla realized that electricity was going to be damaging to our bodies, </a:t>
            </a:r>
          </a:p>
          <a:p>
            <a:pPr algn="ctr"/>
            <a:r>
              <a:rPr lang="en-AU" sz="3200" b="1" dirty="0">
                <a:latin typeface="Arial" panose="020B0604020202020204" pitchFamily="34" charset="0"/>
                <a:cs typeface="Arial" panose="020B0604020202020204" pitchFamily="34" charset="0"/>
              </a:rPr>
              <a:t>he started thinking of less harmful ways to generate electricity. </a:t>
            </a:r>
          </a:p>
          <a:p>
            <a:pPr algn="ctr"/>
            <a:endParaRPr lang="en-AU" sz="3200" b="1" dirty="0">
              <a:latin typeface="Arial" panose="020B0604020202020204" pitchFamily="34" charset="0"/>
              <a:cs typeface="Arial" panose="020B0604020202020204" pitchFamily="34" charset="0"/>
            </a:endParaRPr>
          </a:p>
          <a:p>
            <a:pPr algn="ctr"/>
            <a:r>
              <a:rPr lang="en-AU" sz="3200" b="1" dirty="0">
                <a:latin typeface="Arial" panose="020B0604020202020204" pitchFamily="34" charset="0"/>
                <a:cs typeface="Arial" panose="020B0604020202020204" pitchFamily="34" charset="0"/>
              </a:rPr>
              <a:t>And to generate it freely with no cost to anyone! </a:t>
            </a:r>
          </a:p>
          <a:p>
            <a:pPr algn="ctr"/>
            <a:endParaRPr lang="en-AU" sz="3200" b="1" dirty="0">
              <a:latin typeface="Arial" panose="020B0604020202020204" pitchFamily="34" charset="0"/>
              <a:cs typeface="Arial" panose="020B0604020202020204" pitchFamily="34" charset="0"/>
            </a:endParaRPr>
          </a:p>
          <a:p>
            <a:pPr algn="ctr"/>
            <a:r>
              <a:rPr lang="en-AU" sz="3200" b="1" dirty="0">
                <a:latin typeface="Arial" panose="020B0604020202020204" pitchFamily="34" charset="0"/>
                <a:cs typeface="Arial" panose="020B0604020202020204" pitchFamily="34" charset="0"/>
              </a:rPr>
              <a:t>He built the </a:t>
            </a:r>
            <a:r>
              <a:rPr lang="en-AU" sz="3200" b="1" dirty="0" err="1">
                <a:latin typeface="Arial" panose="020B0604020202020204" pitchFamily="34" charset="0"/>
                <a:cs typeface="Arial" panose="020B0604020202020204" pitchFamily="34" charset="0"/>
              </a:rPr>
              <a:t>Wardencliffe</a:t>
            </a:r>
            <a:r>
              <a:rPr lang="en-AU" sz="3200" b="1" dirty="0">
                <a:latin typeface="Arial" panose="020B0604020202020204" pitchFamily="34" charset="0"/>
                <a:cs typeface="Arial" panose="020B0604020202020204" pitchFamily="34" charset="0"/>
              </a:rPr>
              <a:t> Tower to demonstrate his idea. </a:t>
            </a:r>
          </a:p>
          <a:p>
            <a:pPr algn="ctr"/>
            <a:endParaRPr lang="en-AU" sz="3200" b="1" dirty="0">
              <a:latin typeface="Arial" panose="020B0604020202020204" pitchFamily="34" charset="0"/>
              <a:cs typeface="Arial" panose="020B0604020202020204" pitchFamily="34" charset="0"/>
            </a:endParaRPr>
          </a:p>
          <a:p>
            <a:pPr algn="ctr"/>
            <a:r>
              <a:rPr lang="en-AU" sz="3200" b="1" dirty="0">
                <a:latin typeface="Arial" panose="020B0604020202020204" pitchFamily="34" charset="0"/>
                <a:cs typeface="Arial" panose="020B0604020202020204" pitchFamily="34" charset="0"/>
              </a:rPr>
              <a:t>And conducted other experiments showing that light bulbs could be let with no wires.  </a:t>
            </a:r>
          </a:p>
          <a:p>
            <a:pPr algn="ctr"/>
            <a:endParaRPr lang="en-AU" sz="3200" b="1" dirty="0">
              <a:latin typeface="Arial" panose="020B0604020202020204" pitchFamily="34" charset="0"/>
              <a:cs typeface="Arial" panose="020B0604020202020204" pitchFamily="34" charset="0"/>
            </a:endParaRPr>
          </a:p>
          <a:p>
            <a:pPr algn="ctr"/>
            <a:r>
              <a:rPr lang="en-AU" sz="3200" b="1" dirty="0">
                <a:latin typeface="Arial" panose="020B0604020202020204" pitchFamily="34" charset="0"/>
                <a:cs typeface="Arial" panose="020B0604020202020204" pitchFamily="34" charset="0"/>
              </a:rPr>
              <a:t>His Tower was destroyed by the government under the guise that it could be sending signals to the Nazi's.  Of course, this was a ruse, to destroy free energy.</a:t>
            </a:r>
          </a:p>
        </p:txBody>
      </p:sp>
      <p:sp>
        <p:nvSpPr>
          <p:cNvPr id="20" name="TextBox 19">
            <a:extLst>
              <a:ext uri="{FF2B5EF4-FFF2-40B4-BE49-F238E27FC236}">
                <a16:creationId xmlns:a16="http://schemas.microsoft.com/office/drawing/2014/main" id="{799E5F6B-D65A-015F-FA16-0BBA54FFC224}"/>
              </a:ext>
            </a:extLst>
          </p:cNvPr>
          <p:cNvSpPr txBox="1"/>
          <p:nvPr/>
        </p:nvSpPr>
        <p:spPr>
          <a:xfrm>
            <a:off x="313458" y="493199"/>
            <a:ext cx="17621251" cy="830997"/>
          </a:xfrm>
          <a:prstGeom prst="rect">
            <a:avLst/>
          </a:prstGeom>
          <a:noFill/>
        </p:spPr>
        <p:txBody>
          <a:bodyPr wrap="square" rtlCol="0">
            <a:spAutoFit/>
          </a:bodyPr>
          <a:lstStyle/>
          <a:p>
            <a:pPr algn="ctr"/>
            <a:r>
              <a:rPr lang="en-AU" sz="4800" b="1" i="1" u="none" strike="noStrike" dirty="0">
                <a:effectLst/>
                <a:latin typeface="Arial" panose="020B0604020202020204" pitchFamily="34" charset="0"/>
                <a:cs typeface="Arial" panose="020B0604020202020204" pitchFamily="34" charset="0"/>
              </a:rPr>
              <a:t>Nicola Tesla</a:t>
            </a:r>
            <a:endParaRPr lang="en-AU" sz="5400" b="1" i="1" dirty="0">
              <a:solidFill>
                <a:srgbClr val="FF0000"/>
              </a:solidFill>
              <a:latin typeface="Arial" panose="020B0604020202020204" pitchFamily="34" charset="0"/>
              <a:cs typeface="Arial" panose="020B0604020202020204" pitchFamily="34" charset="0"/>
            </a:endParaRPr>
          </a:p>
        </p:txBody>
      </p:sp>
      <p:pic>
        <p:nvPicPr>
          <p:cNvPr id="3" name="Picture 2" descr="A person with a mustache&#10;&#10;AI-generated content may be incorrect.">
            <a:extLst>
              <a:ext uri="{FF2B5EF4-FFF2-40B4-BE49-F238E27FC236}">
                <a16:creationId xmlns:a16="http://schemas.microsoft.com/office/drawing/2014/main" id="{873BF2F8-36A8-68C1-A72A-872710E751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7115" y="656750"/>
            <a:ext cx="1902951" cy="2519014"/>
          </a:xfrm>
          <a:prstGeom prst="rect">
            <a:avLst/>
          </a:prstGeom>
        </p:spPr>
      </p:pic>
      <p:pic>
        <p:nvPicPr>
          <p:cNvPr id="2" name="Picture 2" descr="tesla4">
            <a:extLst>
              <a:ext uri="{FF2B5EF4-FFF2-40B4-BE49-F238E27FC236}">
                <a16:creationId xmlns:a16="http://schemas.microsoft.com/office/drawing/2014/main" id="{BDB5AAA1-28E4-AF38-1250-FC464F33A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3748" y="608259"/>
            <a:ext cx="2133600" cy="2529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42BDDD15-F278-51A5-93B3-B14C51D5FB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218" r="4898"/>
          <a:stretch>
            <a:fillRect/>
          </a:stretch>
        </p:blipFill>
        <p:spPr bwMode="auto">
          <a:xfrm>
            <a:off x="7586750" y="1411892"/>
            <a:ext cx="3044906" cy="2299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504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2076E-6722-D8CE-5CA1-6029FDF878C3}"/>
            </a:ext>
          </a:extLst>
        </p:cNvPr>
        <p:cNvGrpSpPr/>
        <p:nvPr/>
      </p:nvGrpSpPr>
      <p:grpSpPr>
        <a:xfrm>
          <a:off x="0" y="0"/>
          <a:ext cx="0" cy="0"/>
          <a:chOff x="0" y="0"/>
          <a:chExt cx="0" cy="0"/>
        </a:xfrm>
      </p:grpSpPr>
      <p:pic>
        <p:nvPicPr>
          <p:cNvPr id="8" name="Picture 8">
            <a:extLst>
              <a:ext uri="{FF2B5EF4-FFF2-40B4-BE49-F238E27FC236}">
                <a16:creationId xmlns:a16="http://schemas.microsoft.com/office/drawing/2014/main" id="{7C0FBD78-831A-8EF8-A142-58CCAE4F0AF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6854" y="6043023"/>
            <a:ext cx="984892" cy="948285"/>
          </a:xfrm>
          <a:prstGeom prst="rect">
            <a:avLst/>
          </a:prstGeom>
        </p:spPr>
      </p:pic>
      <p:grpSp>
        <p:nvGrpSpPr>
          <p:cNvPr id="18" name="Group 18">
            <a:extLst>
              <a:ext uri="{FF2B5EF4-FFF2-40B4-BE49-F238E27FC236}">
                <a16:creationId xmlns:a16="http://schemas.microsoft.com/office/drawing/2014/main" id="{8198E61F-AB84-3CDE-0AF2-7320E3A33C6E}"/>
              </a:ext>
            </a:extLst>
          </p:cNvPr>
          <p:cNvGrpSpPr/>
          <p:nvPr/>
        </p:nvGrpSpPr>
        <p:grpSpPr>
          <a:xfrm>
            <a:off x="228600" y="495300"/>
            <a:ext cx="17830800" cy="8276946"/>
            <a:chOff x="-4111420" y="-47555"/>
            <a:chExt cx="25095624" cy="6510683"/>
          </a:xfrm>
        </p:grpSpPr>
        <p:sp>
          <p:nvSpPr>
            <p:cNvPr id="19" name="TextBox 19">
              <a:extLst>
                <a:ext uri="{FF2B5EF4-FFF2-40B4-BE49-F238E27FC236}">
                  <a16:creationId xmlns:a16="http://schemas.microsoft.com/office/drawing/2014/main" id="{630558A3-0B23-9E93-0377-FB19778C30D7}"/>
                </a:ext>
              </a:extLst>
            </p:cNvPr>
            <p:cNvSpPr txBox="1"/>
            <p:nvPr/>
          </p:nvSpPr>
          <p:spPr>
            <a:xfrm>
              <a:off x="-4111420" y="-47555"/>
              <a:ext cx="25095624" cy="6510683"/>
            </a:xfrm>
            <a:prstGeom prst="rect">
              <a:avLst/>
            </a:prstGeom>
          </p:spPr>
          <p:txBody>
            <a:bodyPr wrap="square" lIns="0" tIns="0" rIns="0" bIns="0" rtlCol="0" anchor="t">
              <a:spAutoFit/>
            </a:bodyPr>
            <a:lstStyle/>
            <a:p>
              <a:pPr algn="ctr">
                <a:lnSpc>
                  <a:spcPts val="9350"/>
                </a:lnSpc>
              </a:pPr>
              <a:r>
                <a:rPr lang="en-US" sz="8000" b="1" i="1" dirty="0">
                  <a:solidFill>
                    <a:srgbClr val="0000FF"/>
                  </a:solidFill>
                  <a:latin typeface="Arial" panose="020B0604020202020204" pitchFamily="34" charset="0"/>
                  <a:cs typeface="Arial" panose="020B0604020202020204" pitchFamily="34" charset="0"/>
                </a:rPr>
                <a:t>Geopathic Stress</a:t>
              </a:r>
              <a:br>
                <a:rPr lang="en-US" sz="8000" b="1" dirty="0">
                  <a:solidFill>
                    <a:srgbClr val="0000FF"/>
                  </a:solidFill>
                  <a:latin typeface="Arial" panose="020B0604020202020204" pitchFamily="34" charset="0"/>
                  <a:cs typeface="Arial" panose="020B0604020202020204" pitchFamily="34" charset="0"/>
                </a:rPr>
              </a:br>
              <a:r>
                <a:rPr lang="en-US" sz="6000" b="1" i="1" dirty="0" err="1">
                  <a:latin typeface="Arial" panose="020B0604020202020204" pitchFamily="34" charset="0"/>
                  <a:cs typeface="Arial" panose="020B0604020202020204" pitchFamily="34" charset="0"/>
                </a:rPr>
                <a:t>Geopathy</a:t>
              </a:r>
              <a:r>
                <a:rPr lang="en-US" sz="6000" b="1" i="1" dirty="0">
                  <a:latin typeface="Arial" panose="020B0604020202020204" pitchFamily="34" charset="0"/>
                  <a:cs typeface="Arial" panose="020B0604020202020204" pitchFamily="34" charset="0"/>
                </a:rPr>
                <a:t> is the scientific theory </a:t>
              </a:r>
            </a:p>
            <a:p>
              <a:pPr algn="ctr">
                <a:lnSpc>
                  <a:spcPts val="9350"/>
                </a:lnSpc>
              </a:pPr>
              <a:r>
                <a:rPr lang="en-US" sz="6000" b="1" i="1" dirty="0">
                  <a:latin typeface="Arial" panose="020B0604020202020204" pitchFamily="34" charset="0"/>
                  <a:cs typeface="Arial" panose="020B0604020202020204" pitchFamily="34" charset="0"/>
                </a:rPr>
                <a:t>that links the earth’s inherent radiation </a:t>
              </a:r>
            </a:p>
            <a:p>
              <a:pPr algn="ctr">
                <a:lnSpc>
                  <a:spcPts val="9350"/>
                </a:lnSpc>
              </a:pPr>
              <a:r>
                <a:rPr lang="en-US" sz="6000" b="1" i="1" dirty="0">
                  <a:latin typeface="Arial" panose="020B0604020202020204" pitchFamily="34" charset="0"/>
                  <a:cs typeface="Arial" panose="020B0604020202020204" pitchFamily="34" charset="0"/>
                </a:rPr>
                <a:t>with the health of humans, plants and animals</a:t>
              </a:r>
              <a:endParaRPr lang="en-US" sz="1200" i="1" dirty="0">
                <a:latin typeface="Arial" panose="020B0604020202020204" pitchFamily="34" charset="0"/>
                <a:cs typeface="Arial" panose="020B0604020202020204" pitchFamily="34" charset="0"/>
              </a:endParaRPr>
            </a:p>
            <a:p>
              <a:pPr algn="ctr">
                <a:lnSpc>
                  <a:spcPts val="9350"/>
                </a:lnSpc>
              </a:pPr>
              <a:r>
                <a:rPr lang="en-US" sz="7200" b="1" i="1" dirty="0">
                  <a:solidFill>
                    <a:srgbClr val="0000FF"/>
                  </a:solidFill>
                  <a:latin typeface="Arial" panose="020B0604020202020204" pitchFamily="34" charset="0"/>
                  <a:cs typeface="Arial" panose="020B0604020202020204" pitchFamily="34" charset="0"/>
                </a:rPr>
                <a:t>Geo = Earth         Pathic = Disease</a:t>
              </a:r>
            </a:p>
            <a:p>
              <a:pPr algn="ctr">
                <a:lnSpc>
                  <a:spcPts val="9350"/>
                </a:lnSpc>
              </a:pPr>
              <a:r>
                <a:rPr lang="en-US" sz="4800" b="1" i="1" dirty="0">
                  <a:solidFill>
                    <a:srgbClr val="FF0000"/>
                  </a:solidFill>
                  <a:latin typeface="Arial" panose="020B0604020202020204" pitchFamily="34" charset="0"/>
                  <a:cs typeface="Arial" panose="020B0604020202020204" pitchFamily="34" charset="0"/>
                </a:rPr>
                <a:t>Ley Lines, Underground Water,</a:t>
              </a:r>
            </a:p>
            <a:p>
              <a:pPr algn="ctr">
                <a:lnSpc>
                  <a:spcPts val="9350"/>
                </a:lnSpc>
              </a:pPr>
              <a:r>
                <a:rPr lang="en-US" sz="4800" b="1" i="1" dirty="0">
                  <a:solidFill>
                    <a:srgbClr val="FF0000"/>
                  </a:solidFill>
                  <a:latin typeface="Arial" panose="020B0604020202020204" pitchFamily="34" charset="0"/>
                  <a:cs typeface="Arial" panose="020B0604020202020204" pitchFamily="34" charset="0"/>
                </a:rPr>
                <a:t>Hartman lines, Raydon, Energy Vortexes…</a:t>
              </a:r>
            </a:p>
          </p:txBody>
        </p:sp>
        <p:sp>
          <p:nvSpPr>
            <p:cNvPr id="20" name="TextBox 20">
              <a:extLst>
                <a:ext uri="{FF2B5EF4-FFF2-40B4-BE49-F238E27FC236}">
                  <a16:creationId xmlns:a16="http://schemas.microsoft.com/office/drawing/2014/main" id="{423B7322-FAD9-8C1F-E504-A590581E1CE9}"/>
                </a:ext>
              </a:extLst>
            </p:cNvPr>
            <p:cNvSpPr txBox="1"/>
            <p:nvPr/>
          </p:nvSpPr>
          <p:spPr>
            <a:xfrm>
              <a:off x="0" y="2277454"/>
              <a:ext cx="16170806" cy="679673"/>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grpSp>
    </p:spTree>
    <p:extLst>
      <p:ext uri="{BB962C8B-B14F-4D97-AF65-F5344CB8AC3E}">
        <p14:creationId xmlns:p14="http://schemas.microsoft.com/office/powerpoint/2010/main" val="3150468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95738-1F52-55BB-2A4E-F4D442EA6732}"/>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1F3A9098-515E-AC43-FB5B-B1B27D8AC0E7}"/>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pic>
        <p:nvPicPr>
          <p:cNvPr id="2" name="Picture 8">
            <a:extLst>
              <a:ext uri="{FF2B5EF4-FFF2-40B4-BE49-F238E27FC236}">
                <a16:creationId xmlns:a16="http://schemas.microsoft.com/office/drawing/2014/main" id="{80190D13-90B9-7B67-1185-0CEB5BB41A2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66854" y="6043023"/>
            <a:ext cx="984892" cy="948285"/>
          </a:xfrm>
          <a:prstGeom prst="rect">
            <a:avLst/>
          </a:prstGeom>
        </p:spPr>
      </p:pic>
      <p:sp>
        <p:nvSpPr>
          <p:cNvPr id="3" name="TextBox 20">
            <a:extLst>
              <a:ext uri="{FF2B5EF4-FFF2-40B4-BE49-F238E27FC236}">
                <a16:creationId xmlns:a16="http://schemas.microsoft.com/office/drawing/2014/main" id="{D66ADA7D-2F15-CFD1-46CA-00375103DA6F}"/>
              </a:ext>
            </a:extLst>
          </p:cNvPr>
          <p:cNvSpPr txBox="1"/>
          <p:nvPr/>
        </p:nvSpPr>
        <p:spPr>
          <a:xfrm>
            <a:off x="1028700" y="3365457"/>
            <a:ext cx="12128105" cy="509755"/>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sp>
        <p:nvSpPr>
          <p:cNvPr id="4" name="Rectangle 3">
            <a:extLst>
              <a:ext uri="{FF2B5EF4-FFF2-40B4-BE49-F238E27FC236}">
                <a16:creationId xmlns:a16="http://schemas.microsoft.com/office/drawing/2014/main" id="{E4D31615-9982-507C-8C41-352EDC7995F4}"/>
              </a:ext>
            </a:extLst>
          </p:cNvPr>
          <p:cNvSpPr/>
          <p:nvPr/>
        </p:nvSpPr>
        <p:spPr>
          <a:xfrm>
            <a:off x="228600" y="266700"/>
            <a:ext cx="17986828" cy="100203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TextBox 4">
            <a:extLst>
              <a:ext uri="{FF2B5EF4-FFF2-40B4-BE49-F238E27FC236}">
                <a16:creationId xmlns:a16="http://schemas.microsoft.com/office/drawing/2014/main" id="{C730DCFA-C668-0C37-4869-8F2D952FB107}"/>
              </a:ext>
            </a:extLst>
          </p:cNvPr>
          <p:cNvSpPr txBox="1"/>
          <p:nvPr/>
        </p:nvSpPr>
        <p:spPr>
          <a:xfrm>
            <a:off x="228600" y="558521"/>
            <a:ext cx="1798682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400" b="1" i="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Natural Forms of Underground Geopathic Stress</a:t>
            </a:r>
          </a:p>
        </p:txBody>
      </p:sp>
      <p:sp>
        <p:nvSpPr>
          <p:cNvPr id="6" name="TextBox 5">
            <a:extLst>
              <a:ext uri="{FF2B5EF4-FFF2-40B4-BE49-F238E27FC236}">
                <a16:creationId xmlns:a16="http://schemas.microsoft.com/office/drawing/2014/main" id="{664C881B-061D-9BA3-9A35-0A875188AD12}"/>
              </a:ext>
            </a:extLst>
          </p:cNvPr>
          <p:cNvSpPr txBox="1"/>
          <p:nvPr/>
        </p:nvSpPr>
        <p:spPr>
          <a:xfrm>
            <a:off x="228601" y="7972995"/>
            <a:ext cx="17986828" cy="1015663"/>
          </a:xfrm>
          <a:prstGeom prst="rect">
            <a:avLst/>
          </a:prstGeom>
          <a:noFill/>
        </p:spPr>
        <p:txBody>
          <a:bodyPr wrap="square" rtlCol="0">
            <a:spAutoFit/>
          </a:bodyPr>
          <a:lstStyle/>
          <a:p>
            <a:r>
              <a:rPr lang="en-AU" sz="6000" b="1" i="1" dirty="0">
                <a:solidFill>
                  <a:srgbClr val="0000FF"/>
                </a:solidFill>
                <a:latin typeface="Arial" panose="020B0604020202020204" pitchFamily="34" charset="0"/>
                <a:cs typeface="Arial" panose="020B0604020202020204" pitchFamily="34" charset="0"/>
              </a:rPr>
              <a:t>                 </a:t>
            </a:r>
            <a:r>
              <a:rPr lang="en-US" sz="4800" b="1" i="1" dirty="0">
                <a:latin typeface="Arial" panose="020B0604020202020204" pitchFamily="34" charset="0"/>
                <a:cs typeface="Arial" panose="020B0604020202020204" pitchFamily="34" charset="0"/>
              </a:rPr>
              <a:t>Leylines                         Underground Water</a:t>
            </a:r>
            <a:endParaRPr lang="en-AU" sz="6000" b="1" i="1" dirty="0">
              <a:solidFill>
                <a:srgbClr val="0000FF"/>
              </a:solidFill>
              <a:latin typeface="Arial" panose="020B0604020202020204" pitchFamily="34" charset="0"/>
              <a:cs typeface="Arial" panose="020B0604020202020204" pitchFamily="34" charset="0"/>
            </a:endParaRPr>
          </a:p>
        </p:txBody>
      </p:sp>
      <p:pic>
        <p:nvPicPr>
          <p:cNvPr id="7" name="Picture 6" descr="A map of the earth&#10;&#10;AI-generated content may be incorrect.">
            <a:extLst>
              <a:ext uri="{FF2B5EF4-FFF2-40B4-BE49-F238E27FC236}">
                <a16:creationId xmlns:a16="http://schemas.microsoft.com/office/drawing/2014/main" id="{0F432FFD-B6E1-E217-83A3-774C077DA3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712" y="1640137"/>
            <a:ext cx="5523593" cy="6095418"/>
          </a:xfrm>
          <a:prstGeom prst="rect">
            <a:avLst/>
          </a:prstGeom>
        </p:spPr>
      </p:pic>
      <p:pic>
        <p:nvPicPr>
          <p:cNvPr id="8" name="Picture 7" descr="People sitting in a cave&#10;&#10;AI-generated content may be incorrect.">
            <a:extLst>
              <a:ext uri="{FF2B5EF4-FFF2-40B4-BE49-F238E27FC236}">
                <a16:creationId xmlns:a16="http://schemas.microsoft.com/office/drawing/2014/main" id="{7CADF254-F512-D20B-9AB7-27E4A1A231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4603" y="1850648"/>
            <a:ext cx="7804404" cy="5969083"/>
          </a:xfrm>
          <a:prstGeom prst="rect">
            <a:avLst/>
          </a:prstGeom>
        </p:spPr>
      </p:pic>
    </p:spTree>
    <p:extLst>
      <p:ext uri="{BB962C8B-B14F-4D97-AF65-F5344CB8AC3E}">
        <p14:creationId xmlns:p14="http://schemas.microsoft.com/office/powerpoint/2010/main" val="1419108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FACFF58B-6FC6-4D9E-8440-2E29BFFFCACD}"/>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90812C99-789C-426A-8BE6-A97D6DEB225F}"/>
              </a:ext>
            </a:extLst>
          </p:cNvPr>
          <p:cNvSpPr/>
          <p:nvPr/>
        </p:nvSpPr>
        <p:spPr>
          <a:xfrm>
            <a:off x="285749" y="411434"/>
            <a:ext cx="17754600" cy="9464132"/>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solidFill>
                <a:schemeClr val="bg1"/>
              </a:solidFill>
            </a:endParaRPr>
          </a:p>
        </p:txBody>
      </p:sp>
      <p:sp>
        <p:nvSpPr>
          <p:cNvPr id="20" name="TextBox 19">
            <a:extLst>
              <a:ext uri="{FF2B5EF4-FFF2-40B4-BE49-F238E27FC236}">
                <a16:creationId xmlns:a16="http://schemas.microsoft.com/office/drawing/2014/main" id="{BEA8738E-820E-44FB-85BC-3F356063107E}"/>
              </a:ext>
            </a:extLst>
          </p:cNvPr>
          <p:cNvSpPr txBox="1"/>
          <p:nvPr/>
        </p:nvSpPr>
        <p:spPr>
          <a:xfrm>
            <a:off x="381000" y="571500"/>
            <a:ext cx="17621251" cy="9017853"/>
          </a:xfrm>
          <a:prstGeom prst="rect">
            <a:avLst/>
          </a:prstGeom>
          <a:noFill/>
        </p:spPr>
        <p:txBody>
          <a:bodyPr wrap="square" rtlCol="0">
            <a:spAutoFit/>
          </a:bodyPr>
          <a:lstStyle/>
          <a:p>
            <a:pPr algn="ctr"/>
            <a:r>
              <a:rPr lang="en-AU" sz="7200" b="1" i="1" u="none" strike="noStrike" dirty="0">
                <a:solidFill>
                  <a:srgbClr val="0000FF"/>
                </a:solidFill>
                <a:effectLst/>
                <a:latin typeface="Arial" panose="020B0604020202020204" pitchFamily="34" charset="0"/>
                <a:cs typeface="Arial" panose="020B0604020202020204" pitchFamily="34" charset="0"/>
              </a:rPr>
              <a:t>Who is ZaKaiRan?</a:t>
            </a:r>
            <a:endParaRPr lang="en-AU" sz="8000" b="1" i="1" dirty="0">
              <a:solidFill>
                <a:srgbClr val="0000FF"/>
              </a:solidFill>
              <a:latin typeface="Arial" panose="020B0604020202020204" pitchFamily="34" charset="0"/>
              <a:cs typeface="Arial" panose="020B0604020202020204" pitchFamily="34" charset="0"/>
            </a:endParaRPr>
          </a:p>
          <a:p>
            <a:pPr algn="ctr"/>
            <a:br>
              <a:rPr lang="en-AU" sz="2800" dirty="0">
                <a:latin typeface="Arial" panose="020B0604020202020204" pitchFamily="34" charset="0"/>
                <a:cs typeface="Arial" panose="020B0604020202020204" pitchFamily="34" charset="0"/>
              </a:rPr>
            </a:br>
            <a:r>
              <a:rPr lang="en-AU" sz="4000" b="1" i="1" dirty="0">
                <a:latin typeface="Arial" panose="020B0604020202020204" pitchFamily="34" charset="0"/>
                <a:cs typeface="Arial" panose="020B0604020202020204" pitchFamily="34" charset="0"/>
              </a:rPr>
              <a:t>I am a Spiritual &amp; Law of Attraction Teacher, </a:t>
            </a:r>
            <a:br>
              <a:rPr lang="en-AU" sz="4000" b="1" i="1" dirty="0">
                <a:latin typeface="Arial" panose="020B0604020202020204" pitchFamily="34" charset="0"/>
                <a:cs typeface="Arial" panose="020B0604020202020204" pitchFamily="34" charset="0"/>
              </a:rPr>
            </a:br>
            <a:r>
              <a:rPr lang="en-AU" sz="4000" b="1" i="1" dirty="0">
                <a:latin typeface="Arial" panose="020B0604020202020204" pitchFamily="34" charset="0"/>
                <a:cs typeface="Arial" panose="020B0604020202020204" pitchFamily="34" charset="0"/>
              </a:rPr>
              <a:t>as well as Wellness Advocate.</a:t>
            </a:r>
            <a:br>
              <a:rPr lang="en-AU" sz="4000" b="1" i="1" dirty="0">
                <a:latin typeface="Arial" panose="020B0604020202020204" pitchFamily="34" charset="0"/>
                <a:cs typeface="Arial" panose="020B0604020202020204" pitchFamily="34" charset="0"/>
              </a:rPr>
            </a:br>
            <a:endParaRPr lang="en-AU" sz="4000" b="1" i="1" dirty="0">
              <a:latin typeface="Arial" panose="020B0604020202020204" pitchFamily="34" charset="0"/>
              <a:cs typeface="Arial" panose="020B0604020202020204" pitchFamily="34" charset="0"/>
            </a:endParaRPr>
          </a:p>
          <a:p>
            <a:pPr algn="ctr"/>
            <a:r>
              <a:rPr lang="en-AU" sz="4000" b="1" i="1" dirty="0">
                <a:latin typeface="Arial" panose="020B0604020202020204" pitchFamily="34" charset="0"/>
                <a:cs typeface="Arial" panose="020B0604020202020204" pitchFamily="34" charset="0"/>
              </a:rPr>
              <a:t>I show people how to create the Happiness, </a:t>
            </a:r>
            <a:br>
              <a:rPr lang="en-AU" sz="4000" b="1" i="1" dirty="0">
                <a:latin typeface="Arial" panose="020B0604020202020204" pitchFamily="34" charset="0"/>
                <a:cs typeface="Arial" panose="020B0604020202020204" pitchFamily="34" charset="0"/>
              </a:rPr>
            </a:br>
            <a:r>
              <a:rPr lang="en-AU" sz="4000" b="1" i="1" dirty="0">
                <a:latin typeface="Arial" panose="020B0604020202020204" pitchFamily="34" charset="0"/>
                <a:cs typeface="Arial" panose="020B0604020202020204" pitchFamily="34" charset="0"/>
              </a:rPr>
              <a:t>Well-Being &amp; Abundance we all desire!</a:t>
            </a:r>
          </a:p>
          <a:p>
            <a:pPr algn="ctr"/>
            <a:endParaRPr lang="en-AU" sz="4000" b="1" i="1" dirty="0">
              <a:latin typeface="Arial" panose="020B0604020202020204" pitchFamily="34" charset="0"/>
              <a:cs typeface="Arial" panose="020B0604020202020204" pitchFamily="34" charset="0"/>
            </a:endParaRPr>
          </a:p>
          <a:p>
            <a:pPr algn="ctr"/>
            <a:r>
              <a:rPr lang="en-AU" sz="4000" b="1" i="1" dirty="0">
                <a:latin typeface="Arial" panose="020B0604020202020204" pitchFamily="34" charset="0"/>
                <a:cs typeface="Arial" panose="020B0604020202020204" pitchFamily="34" charset="0"/>
              </a:rPr>
              <a:t>I have been trained in countless alternative healing systems,</a:t>
            </a:r>
            <a:br>
              <a:rPr lang="en-AU" sz="4000" b="1" i="1" dirty="0">
                <a:latin typeface="Arial" panose="020B0604020202020204" pitchFamily="34" charset="0"/>
                <a:cs typeface="Arial" panose="020B0604020202020204" pitchFamily="34" charset="0"/>
              </a:rPr>
            </a:br>
            <a:r>
              <a:rPr lang="en-AU" sz="4000" b="1" i="1" dirty="0">
                <a:latin typeface="Arial" panose="020B0604020202020204" pitchFamily="34" charset="0"/>
                <a:cs typeface="Arial" panose="020B0604020202020204" pitchFamily="34" charset="0"/>
              </a:rPr>
              <a:t>including being professionally trained by Tesla’s how to dowse and harmonize Geopathic Stress Energies.</a:t>
            </a:r>
          </a:p>
          <a:p>
            <a:pPr algn="ctr"/>
            <a:endParaRPr lang="en-AU" sz="4000" b="1" i="1" dirty="0">
              <a:latin typeface="Arial" panose="020B0604020202020204" pitchFamily="34" charset="0"/>
              <a:cs typeface="Arial" panose="020B0604020202020204" pitchFamily="34" charset="0"/>
            </a:endParaRPr>
          </a:p>
          <a:p>
            <a:pPr algn="ctr"/>
            <a:r>
              <a:rPr lang="en-AU" sz="4000" b="1" i="1" dirty="0">
                <a:latin typeface="Arial" panose="020B0604020202020204" pitchFamily="34" charset="0"/>
                <a:cs typeface="Arial" panose="020B0604020202020204" pitchFamily="34" charset="0"/>
              </a:rPr>
              <a:t>I have been a Tesla’s Consultant for over 20 years</a:t>
            </a:r>
            <a:br>
              <a:rPr lang="en-AU" sz="4000" b="1" i="1" dirty="0">
                <a:latin typeface="Arial" panose="020B0604020202020204" pitchFamily="34" charset="0"/>
                <a:cs typeface="Arial" panose="020B0604020202020204" pitchFamily="34" charset="0"/>
              </a:rPr>
            </a:br>
            <a:r>
              <a:rPr lang="en-AU" sz="4000" b="1" i="1" dirty="0">
                <a:latin typeface="Arial" panose="020B0604020202020204" pitchFamily="34" charset="0"/>
                <a:cs typeface="Arial" panose="020B0604020202020204" pitchFamily="34" charset="0"/>
              </a:rPr>
              <a:t>and have countless extremely satisfied customers all over the world! </a:t>
            </a:r>
            <a:r>
              <a:rPr lang="en-AU" sz="4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2240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2AFA7-79CE-A7F4-D1C1-4B0731E2B295}"/>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376B5CD8-CA9F-CBD7-B482-18235F3CA825}"/>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612179CF-6CD6-12D9-D2E5-EFC91F3A9CC0}"/>
              </a:ext>
            </a:extLst>
          </p:cNvPr>
          <p:cNvSpPr/>
          <p:nvPr/>
        </p:nvSpPr>
        <p:spPr>
          <a:xfrm>
            <a:off x="285749" y="411434"/>
            <a:ext cx="17754600" cy="9464132"/>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AU" sz="5400" b="1" i="1" dirty="0">
                <a:solidFill>
                  <a:srgbClr val="0000FF"/>
                </a:solidFill>
                <a:latin typeface="Arial" panose="020B0604020202020204" pitchFamily="34" charset="0"/>
                <a:cs typeface="Arial" panose="020B0604020202020204" pitchFamily="34" charset="0"/>
              </a:rPr>
              <a:t>Understanding Geopathic Stress &amp; Health</a:t>
            </a:r>
          </a:p>
          <a:p>
            <a:pPr algn="ctr"/>
            <a:endParaRPr lang="en-AU" sz="3200" b="1" dirty="0">
              <a:latin typeface="Arial" panose="020B0604020202020204" pitchFamily="34" charset="0"/>
              <a:cs typeface="Arial" panose="020B0604020202020204" pitchFamily="34" charset="0"/>
            </a:endParaRPr>
          </a:p>
          <a:p>
            <a:pPr algn="ctr"/>
            <a:r>
              <a:rPr lang="en-AU" sz="3200" b="1" dirty="0">
                <a:latin typeface="Arial" panose="020B0604020202020204" pitchFamily="34" charset="0"/>
                <a:cs typeface="Arial" panose="020B0604020202020204" pitchFamily="34" charset="0"/>
              </a:rPr>
              <a:t>Amongst European studies, doctors who between them have investigated over 10,000 cancer patients, found 92% were living in a GEOPATHICALLY stressed environment.</a:t>
            </a:r>
          </a:p>
          <a:p>
            <a:pPr algn="ctr"/>
            <a:r>
              <a:rPr lang="en-AU" sz="3200" b="1" dirty="0">
                <a:latin typeface="Arial" panose="020B0604020202020204" pitchFamily="34" charset="0"/>
                <a:cs typeface="Arial" panose="020B0604020202020204" pitchFamily="34" charset="0"/>
              </a:rPr>
              <a:t>Geopathic Stress does not CAUSE any illness but lowers your immune system &amp; your ability to fight off viruses &amp; bacteria.</a:t>
            </a:r>
          </a:p>
          <a:p>
            <a:pPr algn="ctr"/>
            <a:endParaRPr lang="en-AU" sz="3200" b="1" dirty="0">
              <a:latin typeface="Arial" panose="020B0604020202020204" pitchFamily="34" charset="0"/>
              <a:cs typeface="Arial" panose="020B0604020202020204" pitchFamily="34" charset="0"/>
            </a:endParaRPr>
          </a:p>
          <a:p>
            <a:pPr algn="ctr"/>
            <a:r>
              <a:rPr lang="en-AU" sz="3200" b="1" dirty="0">
                <a:latin typeface="Arial" panose="020B0604020202020204" pitchFamily="34" charset="0"/>
                <a:cs typeface="Arial" panose="020B0604020202020204" pitchFamily="34" charset="0"/>
              </a:rPr>
              <a:t>It is a weak, but continuous stress on the DNA.</a:t>
            </a:r>
          </a:p>
          <a:p>
            <a:pPr algn="ctr"/>
            <a:endParaRPr lang="en-AU" sz="3200" b="1" dirty="0">
              <a:latin typeface="Arial" panose="020B0604020202020204" pitchFamily="34" charset="0"/>
              <a:cs typeface="Arial" panose="020B0604020202020204" pitchFamily="34" charset="0"/>
            </a:endParaRPr>
          </a:p>
          <a:p>
            <a:pPr algn="ctr"/>
            <a:r>
              <a:rPr lang="en-AU" sz="3200" b="1" dirty="0">
                <a:latin typeface="Arial" panose="020B0604020202020204" pitchFamily="34" charset="0"/>
                <a:cs typeface="Arial" panose="020B0604020202020204" pitchFamily="34" charset="0"/>
              </a:rPr>
              <a:t>Over a period of years, it seriously disrupts metabolism on a molecular scale.</a:t>
            </a:r>
          </a:p>
          <a:p>
            <a:pPr algn="ctr"/>
            <a:endParaRPr lang="en-AU" sz="3200" b="1" dirty="0">
              <a:latin typeface="Arial" panose="020B0604020202020204" pitchFamily="34" charset="0"/>
              <a:cs typeface="Arial" panose="020B0604020202020204" pitchFamily="34" charset="0"/>
            </a:endParaRPr>
          </a:p>
          <a:p>
            <a:pPr algn="ctr"/>
            <a:r>
              <a:rPr lang="en-AU" sz="3200" b="1" dirty="0">
                <a:latin typeface="Arial" panose="020B0604020202020204" pitchFamily="34" charset="0"/>
                <a:cs typeface="Arial" panose="020B0604020202020204" pitchFamily="34" charset="0"/>
              </a:rPr>
              <a:t>The most common indication of Geopathic Stress </a:t>
            </a:r>
            <a:br>
              <a:rPr lang="en-AU" sz="3200" b="1" dirty="0">
                <a:latin typeface="Arial" panose="020B0604020202020204" pitchFamily="34" charset="0"/>
                <a:cs typeface="Arial" panose="020B0604020202020204" pitchFamily="34" charset="0"/>
              </a:rPr>
            </a:br>
            <a:r>
              <a:rPr lang="en-AU" sz="3200" b="1" dirty="0">
                <a:latin typeface="Arial" panose="020B0604020202020204" pitchFamily="34" charset="0"/>
                <a:cs typeface="Arial" panose="020B0604020202020204" pitchFamily="34" charset="0"/>
              </a:rPr>
              <a:t>is resistance to treatment (either conventional or alternative).</a:t>
            </a:r>
          </a:p>
          <a:p>
            <a:pPr algn="ctr"/>
            <a:endParaRPr lang="en-AU" sz="3200" b="1" dirty="0">
              <a:latin typeface="Arial" panose="020B0604020202020204" pitchFamily="34" charset="0"/>
              <a:cs typeface="Arial" panose="020B0604020202020204" pitchFamily="34" charset="0"/>
            </a:endParaRPr>
          </a:p>
          <a:p>
            <a:pPr algn="ctr"/>
            <a:r>
              <a:rPr lang="en-AU" sz="3200" b="1" dirty="0">
                <a:solidFill>
                  <a:srgbClr val="0000FF"/>
                </a:solidFill>
                <a:latin typeface="Arial" panose="020B0604020202020204" pitchFamily="34" charset="0"/>
                <a:cs typeface="Arial" panose="020B0604020202020204" pitchFamily="34" charset="0"/>
              </a:rPr>
              <a:t>GEOPATHIC STRESS can be any of three things:</a:t>
            </a:r>
          </a:p>
          <a:p>
            <a:pPr algn="ctr"/>
            <a:r>
              <a:rPr lang="en-AU" sz="3200" b="1" dirty="0">
                <a:latin typeface="Arial" panose="020B0604020202020204" pitchFamily="34" charset="0"/>
                <a:cs typeface="Arial" panose="020B0604020202020204" pitchFamily="34" charset="0"/>
              </a:rPr>
              <a:t>1. Underground water</a:t>
            </a:r>
          </a:p>
          <a:p>
            <a:pPr algn="ctr"/>
            <a:r>
              <a:rPr lang="en-AU" sz="3200" b="1" dirty="0">
                <a:latin typeface="Arial" panose="020B0604020202020204" pitchFamily="34" charset="0"/>
                <a:cs typeface="Arial" panose="020B0604020202020204" pitchFamily="34" charset="0"/>
              </a:rPr>
              <a:t>2. Above ground high-tension wires, phone towers etc.</a:t>
            </a:r>
          </a:p>
          <a:p>
            <a:pPr algn="ctr"/>
            <a:r>
              <a:rPr lang="en-AU" sz="3200" b="1" dirty="0">
                <a:latin typeface="Arial" panose="020B0604020202020204" pitchFamily="34" charset="0"/>
                <a:cs typeface="Arial" panose="020B0604020202020204" pitchFamily="34" charset="0"/>
              </a:rPr>
              <a:t>3. Ley lines</a:t>
            </a:r>
          </a:p>
        </p:txBody>
      </p:sp>
    </p:spTree>
    <p:extLst>
      <p:ext uri="{BB962C8B-B14F-4D97-AF65-F5344CB8AC3E}">
        <p14:creationId xmlns:p14="http://schemas.microsoft.com/office/powerpoint/2010/main" val="3553807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152CC-347D-208C-408E-61D9926779ED}"/>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34C69BBB-A8E3-C095-61BE-7A6666398941}"/>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D40D7BCF-74D7-4A16-D302-3CB2E34E035D}"/>
              </a:ext>
            </a:extLst>
          </p:cNvPr>
          <p:cNvSpPr/>
          <p:nvPr/>
        </p:nvSpPr>
        <p:spPr>
          <a:xfrm>
            <a:off x="0" y="0"/>
            <a:ext cx="18745200" cy="1055135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AU" sz="5400" b="1" i="1" dirty="0">
                <a:solidFill>
                  <a:srgbClr val="0000FF"/>
                </a:solidFill>
                <a:latin typeface="Arial" panose="020B0604020202020204" pitchFamily="34" charset="0"/>
                <a:cs typeface="Arial" panose="020B0604020202020204" pitchFamily="34" charset="0"/>
              </a:rPr>
              <a:t>Ley Lines</a:t>
            </a:r>
          </a:p>
          <a:p>
            <a:pPr algn="ctr"/>
            <a:endParaRPr lang="en-AU" sz="28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Ley-lines or “Light” lines, are cosmic energy lines originating inside the Earth that emanate out vertically from a point several hundred feet below the surface of the Earth.  Ley-lines are part of the Earth’s energy system.  </a:t>
            </a:r>
          </a:p>
          <a:p>
            <a:pPr algn="ctr"/>
            <a:endParaRPr lang="en-AU" sz="40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They travel in perfectly straight lines (seen from a ‘birds-eye view’), always maintaining the same depth relative to the surface of the Earth &amp; crisscrossing each other over the whole planet, sort of like the longitude and latitude grid, similar to the human body’s energy meridians.  </a:t>
            </a:r>
            <a:br>
              <a:rPr lang="en-AU" sz="4000" b="1" dirty="0">
                <a:latin typeface="Arial" panose="020B0604020202020204" pitchFamily="34" charset="0"/>
                <a:cs typeface="Arial" panose="020B0604020202020204" pitchFamily="34" charset="0"/>
              </a:rPr>
            </a:br>
            <a:br>
              <a:rPr lang="en-AU" sz="4000" b="1" dirty="0">
                <a:latin typeface="Arial" panose="020B0604020202020204" pitchFamily="34" charset="0"/>
                <a:cs typeface="Arial" panose="020B0604020202020204" pitchFamily="34" charset="0"/>
              </a:rPr>
            </a:br>
            <a:r>
              <a:rPr lang="en-AU" sz="4000" b="1" dirty="0">
                <a:latin typeface="Arial" panose="020B0604020202020204" pitchFamily="34" charset="0"/>
                <a:cs typeface="Arial" panose="020B0604020202020204" pitchFamily="34" charset="0"/>
              </a:rPr>
              <a:t>Ancient civilizations, such as the Druids, were aware of these energy lines, and those with vision, could see them.   And they built their temples upon them, especially at the intersections of Ley Lines.</a:t>
            </a:r>
          </a:p>
          <a:p>
            <a:pPr algn="ctr"/>
            <a:endParaRPr lang="en-AU" sz="2800" b="1" dirty="0">
              <a:latin typeface="Arial" panose="020B0604020202020204" pitchFamily="34" charset="0"/>
              <a:cs typeface="Arial" panose="020B0604020202020204" pitchFamily="34" charset="0"/>
            </a:endParaRPr>
          </a:p>
          <a:p>
            <a:pPr algn="ctr"/>
            <a:endParaRPr lang="en-AU" sz="28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533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7B2EB-D20C-07B7-1CE7-B829630D630E}"/>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BA9D8644-70B9-360A-BF7F-690A9EBE9A59}"/>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A9C547E4-D88A-5DCE-EB33-869B86BF5E14}"/>
              </a:ext>
            </a:extLst>
          </p:cNvPr>
          <p:cNvSpPr/>
          <p:nvPr/>
        </p:nvSpPr>
        <p:spPr>
          <a:xfrm>
            <a:off x="0" y="0"/>
            <a:ext cx="18745200" cy="1055135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sz="5400" b="1" i="1" dirty="0">
              <a:solidFill>
                <a:srgbClr val="0000FF"/>
              </a:solidFill>
              <a:latin typeface="Arial" panose="020B0604020202020204" pitchFamily="34" charset="0"/>
              <a:cs typeface="Arial" panose="020B0604020202020204" pitchFamily="34" charset="0"/>
            </a:endParaRPr>
          </a:p>
          <a:p>
            <a:pPr algn="ctr"/>
            <a:r>
              <a:rPr lang="en-AU" sz="5400" b="1" i="1" dirty="0">
                <a:solidFill>
                  <a:srgbClr val="0000FF"/>
                </a:solidFill>
                <a:latin typeface="Arial" panose="020B0604020202020204" pitchFamily="34" charset="0"/>
                <a:cs typeface="Arial" panose="020B0604020202020204" pitchFamily="34" charset="0"/>
              </a:rPr>
              <a:t>Ley Lines</a:t>
            </a:r>
          </a:p>
          <a:p>
            <a:pPr algn="ctr"/>
            <a:endParaRPr lang="en-AU" sz="40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Roman soldiers would march on these lines because they were so energizing.  But people of those time also knew that because they are so energizing, that it is not recommended to live on a Ley Line because it is hard to relax and sleep, and can ultimately affect your health.</a:t>
            </a:r>
          </a:p>
          <a:p>
            <a:pPr algn="ctr"/>
            <a:endParaRPr lang="en-AU" sz="40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They didn’t sleep on them though, </a:t>
            </a:r>
            <a:br>
              <a:rPr lang="en-AU" sz="4000" b="1" dirty="0">
                <a:latin typeface="Arial" panose="020B0604020202020204" pitchFamily="34" charset="0"/>
                <a:cs typeface="Arial" panose="020B0604020202020204" pitchFamily="34" charset="0"/>
              </a:rPr>
            </a:br>
            <a:r>
              <a:rPr lang="en-AU" sz="4000" b="1" dirty="0">
                <a:latin typeface="Arial" panose="020B0604020202020204" pitchFamily="34" charset="0"/>
                <a:cs typeface="Arial" panose="020B0604020202020204" pitchFamily="34" charset="0"/>
              </a:rPr>
              <a:t>as the body cannot relax properly on a </a:t>
            </a:r>
            <a:r>
              <a:rPr lang="en-AU" sz="4000" b="1" dirty="0" err="1">
                <a:latin typeface="Arial" panose="020B0604020202020204" pitchFamily="34" charset="0"/>
                <a:cs typeface="Arial" panose="020B0604020202020204" pitchFamily="34" charset="0"/>
              </a:rPr>
              <a:t>leyline</a:t>
            </a:r>
            <a:r>
              <a:rPr lang="en-AU" sz="4000" b="1" dirty="0">
                <a:latin typeface="Arial" panose="020B0604020202020204" pitchFamily="34" charset="0"/>
                <a:cs typeface="Arial" panose="020B0604020202020204" pitchFamily="34" charset="0"/>
              </a:rPr>
              <a:t>.</a:t>
            </a:r>
          </a:p>
          <a:p>
            <a:pPr algn="ctr"/>
            <a:endParaRPr lang="en-AU" sz="40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Scientists have proven that migratory birds have a protein in their eyes so that they can see these Ley Lines, </a:t>
            </a:r>
            <a:br>
              <a:rPr lang="en-AU" sz="4000" b="1" dirty="0">
                <a:latin typeface="Arial" panose="020B0604020202020204" pitchFamily="34" charset="0"/>
                <a:cs typeface="Arial" panose="020B0604020202020204" pitchFamily="34" charset="0"/>
              </a:rPr>
            </a:br>
            <a:r>
              <a:rPr lang="en-AU" sz="4000" b="1" dirty="0">
                <a:latin typeface="Arial" panose="020B0604020202020204" pitchFamily="34" charset="0"/>
                <a:cs typeface="Arial" panose="020B0604020202020204" pitchFamily="34" charset="0"/>
              </a:rPr>
              <a:t>so they know where to fly for the winter.</a:t>
            </a:r>
          </a:p>
          <a:p>
            <a:pPr algn="ctr"/>
            <a:endParaRPr lang="en-AU" sz="40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Now people ignorantly build houses and live over </a:t>
            </a:r>
            <a:br>
              <a:rPr lang="en-AU" sz="4000" b="1" dirty="0">
                <a:latin typeface="Arial" panose="020B0604020202020204" pitchFamily="34" charset="0"/>
                <a:cs typeface="Arial" panose="020B0604020202020204" pitchFamily="34" charset="0"/>
              </a:rPr>
            </a:br>
            <a:r>
              <a:rPr lang="en-AU" sz="4000" b="1" dirty="0">
                <a:latin typeface="Arial" panose="020B0604020202020204" pitchFamily="34" charset="0"/>
                <a:cs typeface="Arial" panose="020B0604020202020204" pitchFamily="34" charset="0"/>
              </a:rPr>
              <a:t>these potentially damaging energy lines.</a:t>
            </a:r>
          </a:p>
          <a:p>
            <a:pPr algn="ctr"/>
            <a:endParaRPr lang="en-AU" sz="28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4044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1BC2C-4BC8-20D8-1484-DB2D0A303175}"/>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100F8F05-C305-8AD9-FF16-8593422D8236}"/>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0684B221-6E44-CECD-C926-A749D932C795}"/>
              </a:ext>
            </a:extLst>
          </p:cNvPr>
          <p:cNvSpPr/>
          <p:nvPr/>
        </p:nvSpPr>
        <p:spPr>
          <a:xfrm>
            <a:off x="0" y="0"/>
            <a:ext cx="18745200" cy="1055135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AU" sz="5400" b="1" i="1" dirty="0">
                <a:solidFill>
                  <a:srgbClr val="0000FF"/>
                </a:solidFill>
                <a:latin typeface="Arial" panose="020B0604020202020204" pitchFamily="34" charset="0"/>
                <a:cs typeface="Arial" panose="020B0604020202020204" pitchFamily="34" charset="0"/>
              </a:rPr>
              <a:t>Ley Lines</a:t>
            </a:r>
          </a:p>
          <a:p>
            <a:pPr algn="ctr"/>
            <a:br>
              <a:rPr lang="en-AU" sz="2800" b="1" dirty="0">
                <a:latin typeface="Arial" panose="020B0604020202020204" pitchFamily="34" charset="0"/>
                <a:cs typeface="Arial" panose="020B0604020202020204" pitchFamily="34" charset="0"/>
              </a:rPr>
            </a:br>
            <a:r>
              <a:rPr lang="en-AU" sz="4000" b="1" dirty="0">
                <a:latin typeface="Arial" panose="020B0604020202020204" pitchFamily="34" charset="0"/>
                <a:cs typeface="Arial" panose="020B0604020202020204" pitchFamily="34" charset="0"/>
              </a:rPr>
              <a:t>The widths of the lines vary. </a:t>
            </a:r>
            <a:br>
              <a:rPr lang="en-AU" sz="4000" b="1" dirty="0">
                <a:latin typeface="Arial" panose="020B0604020202020204" pitchFamily="34" charset="0"/>
                <a:cs typeface="Arial" panose="020B0604020202020204" pitchFamily="34" charset="0"/>
              </a:rPr>
            </a:br>
            <a:r>
              <a:rPr lang="en-AU" sz="4000" b="1" dirty="0">
                <a:latin typeface="Arial" panose="020B0604020202020204" pitchFamily="34" charset="0"/>
                <a:cs typeface="Arial" panose="020B0604020202020204" pitchFamily="34" charset="0"/>
              </a:rPr>
              <a:t>The larger ones are 1.75 meters  or 5.5 feet) wide </a:t>
            </a:r>
            <a:br>
              <a:rPr lang="en-AU" sz="4000" b="1" dirty="0">
                <a:latin typeface="Arial" panose="020B0604020202020204" pitchFamily="34" charset="0"/>
                <a:cs typeface="Arial" panose="020B0604020202020204" pitchFamily="34" charset="0"/>
              </a:rPr>
            </a:br>
            <a:r>
              <a:rPr lang="en-AU" sz="4000" b="1" dirty="0">
                <a:latin typeface="Arial" panose="020B0604020202020204" pitchFamily="34" charset="0"/>
                <a:cs typeface="Arial" panose="020B0604020202020204" pitchFamily="34" charset="0"/>
              </a:rPr>
              <a:t>(the width of the Roman roads).  </a:t>
            </a:r>
            <a:br>
              <a:rPr lang="en-AU" sz="4000" b="1" dirty="0">
                <a:latin typeface="Arial" panose="020B0604020202020204" pitchFamily="34" charset="0"/>
                <a:cs typeface="Arial" panose="020B0604020202020204" pitchFamily="34" charset="0"/>
              </a:rPr>
            </a:br>
            <a:r>
              <a:rPr lang="en-AU" sz="4000" b="1" dirty="0">
                <a:latin typeface="Arial" panose="020B0604020202020204" pitchFamily="34" charset="0"/>
                <a:cs typeface="Arial" panose="020B0604020202020204" pitchFamily="34" charset="0"/>
              </a:rPr>
              <a:t>And are approximately 5¾ </a:t>
            </a:r>
            <a:r>
              <a:rPr lang="en-AU" sz="4000" b="1" dirty="0" err="1">
                <a:latin typeface="Arial" panose="020B0604020202020204" pitchFamily="34" charset="0"/>
                <a:cs typeface="Arial" panose="020B0604020202020204" pitchFamily="34" charset="0"/>
              </a:rPr>
              <a:t>klm</a:t>
            </a:r>
            <a:r>
              <a:rPr lang="en-AU" sz="4000" b="1" dirty="0">
                <a:latin typeface="Arial" panose="020B0604020202020204" pitchFamily="34" charset="0"/>
                <a:cs typeface="Arial" panose="020B0604020202020204" pitchFamily="34" charset="0"/>
              </a:rPr>
              <a:t> (3 miles) apart.</a:t>
            </a:r>
            <a:br>
              <a:rPr lang="en-AU" sz="4000" b="1" dirty="0">
                <a:latin typeface="Arial" panose="020B0604020202020204" pitchFamily="34" charset="0"/>
                <a:cs typeface="Arial" panose="020B0604020202020204" pitchFamily="34" charset="0"/>
              </a:rPr>
            </a:br>
            <a:endParaRPr lang="en-AU" sz="40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The smaller “Hartman lines” named after Dr. Ernst Hartman, who pioneered the field of Geobiology (the study of how the earth affects your health), in Germany, run north to south &amp; are 7.5 cm  or 8” wide &amp; about 1.75 meters or 6 feet apart.  There are also “Curry lines” which run northeast to southwest &amp; are narrower, carrying a lot less energy than the Hartman lines.</a:t>
            </a:r>
          </a:p>
          <a:p>
            <a:pPr algn="ctr"/>
            <a:endParaRPr lang="en-AU" sz="40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Dr. Hartmann has over 40 years of extensive medical documentation to back up his claims about Hartman lines, other ley lines and their negative effects.  </a:t>
            </a:r>
            <a:br>
              <a:rPr lang="en-AU" sz="4000" b="1" dirty="0">
                <a:latin typeface="Arial" panose="020B0604020202020204" pitchFamily="34" charset="0"/>
                <a:cs typeface="Arial" panose="020B0604020202020204" pitchFamily="34" charset="0"/>
              </a:rPr>
            </a:br>
            <a:r>
              <a:rPr lang="en-AU" sz="4000" b="1" dirty="0">
                <a:latin typeface="Arial" panose="020B0604020202020204" pitchFamily="34" charset="0"/>
                <a:cs typeface="Arial" panose="020B0604020202020204" pitchFamily="34" charset="0"/>
              </a:rPr>
              <a:t>And has published three highly technical books </a:t>
            </a:r>
            <a:br>
              <a:rPr lang="en-AU" sz="4000" b="1" dirty="0">
                <a:latin typeface="Arial" panose="020B0604020202020204" pitchFamily="34" charset="0"/>
                <a:cs typeface="Arial" panose="020B0604020202020204" pitchFamily="34" charset="0"/>
              </a:rPr>
            </a:br>
            <a:r>
              <a:rPr lang="en-AU" sz="4000" b="1" dirty="0">
                <a:latin typeface="Arial" panose="020B0604020202020204" pitchFamily="34" charset="0"/>
                <a:cs typeface="Arial" panose="020B0604020202020204" pitchFamily="34" charset="0"/>
              </a:rPr>
              <a:t>on the study of Geopathic Stress.</a:t>
            </a:r>
          </a:p>
        </p:txBody>
      </p:sp>
    </p:spTree>
    <p:extLst>
      <p:ext uri="{BB962C8B-B14F-4D97-AF65-F5344CB8AC3E}">
        <p14:creationId xmlns:p14="http://schemas.microsoft.com/office/powerpoint/2010/main" val="2773926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5DC79-2E3D-6CDB-7E9F-0AE35DDC552C}"/>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AA6CB7E0-204C-772C-1DB0-A143D1F461BD}"/>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59B18D8D-046A-B30D-70BC-3BA68A3F48C6}"/>
              </a:ext>
            </a:extLst>
          </p:cNvPr>
          <p:cNvSpPr/>
          <p:nvPr/>
        </p:nvSpPr>
        <p:spPr>
          <a:xfrm>
            <a:off x="0" y="0"/>
            <a:ext cx="18745200" cy="1055135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AU" sz="5400" b="1" i="1" dirty="0">
                <a:solidFill>
                  <a:srgbClr val="0000FF"/>
                </a:solidFill>
                <a:latin typeface="Arial" panose="020B0604020202020204" pitchFamily="34" charset="0"/>
                <a:cs typeface="Arial" panose="020B0604020202020204" pitchFamily="34" charset="0"/>
              </a:rPr>
              <a:t>Ley Lines</a:t>
            </a:r>
          </a:p>
          <a:p>
            <a:pPr algn="ctr"/>
            <a:endParaRPr lang="en-AU" sz="28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Similarly, there are Earth vortexes (energy coming from the Earth in a spiral), which could be described as the earth’s chakra system, except the energy from vortexes spirals outward, rather than inwards like our chakras. </a:t>
            </a:r>
          </a:p>
          <a:p>
            <a:pPr algn="ctr"/>
            <a:endParaRPr lang="en-AU" sz="40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Ley-lines and vortexes will contribute to health issues especially if people sleep over them.  </a:t>
            </a:r>
            <a:br>
              <a:rPr lang="en-AU" sz="4000" b="1" dirty="0">
                <a:latin typeface="Arial" panose="020B0604020202020204" pitchFamily="34" charset="0"/>
                <a:cs typeface="Arial" panose="020B0604020202020204" pitchFamily="34" charset="0"/>
              </a:rPr>
            </a:br>
            <a:r>
              <a:rPr lang="en-AU" sz="4000" b="1" dirty="0">
                <a:latin typeface="Arial" panose="020B0604020202020204" pitchFamily="34" charset="0"/>
                <a:cs typeface="Arial" panose="020B0604020202020204" pitchFamily="34" charset="0"/>
              </a:rPr>
              <a:t>Especially dangerous is sleeping where leylines cross, and if a ley line crosses decaying matter, radiation, or a polluted river and picks up these negative energies.  </a:t>
            </a:r>
            <a:br>
              <a:rPr lang="en-AU" sz="4000" b="1" dirty="0">
                <a:latin typeface="Arial" panose="020B0604020202020204" pitchFamily="34" charset="0"/>
                <a:cs typeface="Arial" panose="020B0604020202020204" pitchFamily="34" charset="0"/>
              </a:rPr>
            </a:br>
            <a:r>
              <a:rPr lang="en-AU" sz="4000" b="1" dirty="0">
                <a:latin typeface="Arial" panose="020B0604020202020204" pitchFamily="34" charset="0"/>
                <a:cs typeface="Arial" panose="020B0604020202020204" pitchFamily="34" charset="0"/>
              </a:rPr>
              <a:t>Symptoms may include tension, anxiety, neurosis, hyperactivity or worse!</a:t>
            </a:r>
            <a:br>
              <a:rPr lang="en-AU" sz="4000" b="1" dirty="0">
                <a:latin typeface="Arial" panose="020B0604020202020204" pitchFamily="34" charset="0"/>
                <a:cs typeface="Arial" panose="020B0604020202020204" pitchFamily="34" charset="0"/>
              </a:rPr>
            </a:br>
            <a:endParaRPr lang="en-AU" sz="40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In northern Queensland </a:t>
            </a:r>
            <a:br>
              <a:rPr lang="en-AU" sz="4000" b="1" dirty="0">
                <a:latin typeface="Arial" panose="020B0604020202020204" pitchFamily="34" charset="0"/>
                <a:cs typeface="Arial" panose="020B0604020202020204" pitchFamily="34" charset="0"/>
              </a:rPr>
            </a:br>
            <a:r>
              <a:rPr lang="en-AU" sz="4000" b="1" dirty="0">
                <a:latin typeface="Arial" panose="020B0604020202020204" pitchFamily="34" charset="0"/>
                <a:cs typeface="Arial" panose="020B0604020202020204" pitchFamily="34" charset="0"/>
              </a:rPr>
              <a:t>a young couple slept over a vortex during their pregnancy.</a:t>
            </a:r>
          </a:p>
          <a:p>
            <a:pPr algn="ctr"/>
            <a:r>
              <a:rPr lang="en-AU" sz="4000" b="1" dirty="0">
                <a:latin typeface="Arial" panose="020B0604020202020204" pitchFamily="34" charset="0"/>
                <a:cs typeface="Arial" panose="020B0604020202020204" pitchFamily="34" charset="0"/>
              </a:rPr>
              <a:t>Their baby was born with the umbilical cord rapped around his neck 7 times.</a:t>
            </a:r>
            <a:endParaRPr lang="en-AU"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550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B8B1B-021E-E394-FE68-05DE305A0133}"/>
            </a:ext>
          </a:extLst>
        </p:cNvPr>
        <p:cNvGrpSpPr/>
        <p:nvPr/>
      </p:nvGrpSpPr>
      <p:grpSpPr>
        <a:xfrm>
          <a:off x="0" y="0"/>
          <a:ext cx="0" cy="0"/>
          <a:chOff x="0" y="0"/>
          <a:chExt cx="0" cy="0"/>
        </a:xfrm>
      </p:grpSpPr>
      <p:pic>
        <p:nvPicPr>
          <p:cNvPr id="6" name="Picture 5" descr="A picture containing decorated, several&#10;&#10;Description automatically generated">
            <a:extLst>
              <a:ext uri="{FF2B5EF4-FFF2-40B4-BE49-F238E27FC236}">
                <a16:creationId xmlns:a16="http://schemas.microsoft.com/office/drawing/2014/main" id="{EA060153-2BC9-4E75-2F17-3725201AC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857269" y="-5038370"/>
            <a:ext cx="11430001" cy="19601740"/>
          </a:xfrm>
          <a:prstGeom prst="rect">
            <a:avLst/>
          </a:prstGeom>
        </p:spPr>
      </p:pic>
      <p:pic>
        <p:nvPicPr>
          <p:cNvPr id="8" name="Picture 8">
            <a:extLst>
              <a:ext uri="{FF2B5EF4-FFF2-40B4-BE49-F238E27FC236}">
                <a16:creationId xmlns:a16="http://schemas.microsoft.com/office/drawing/2014/main" id="{2DF0EC00-CECB-F6EA-2F36-869DB941EB8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66854" y="6043023"/>
            <a:ext cx="984892" cy="948285"/>
          </a:xfrm>
          <a:prstGeom prst="rect">
            <a:avLst/>
          </a:prstGeom>
        </p:spPr>
      </p:pic>
      <p:sp>
        <p:nvSpPr>
          <p:cNvPr id="20" name="TextBox 20">
            <a:extLst>
              <a:ext uri="{FF2B5EF4-FFF2-40B4-BE49-F238E27FC236}">
                <a16:creationId xmlns:a16="http://schemas.microsoft.com/office/drawing/2014/main" id="{FE7EC13B-ACD0-D37A-AC4D-B265E509FD5F}"/>
              </a:ext>
            </a:extLst>
          </p:cNvPr>
          <p:cNvSpPr txBox="1"/>
          <p:nvPr/>
        </p:nvSpPr>
        <p:spPr>
          <a:xfrm>
            <a:off x="1028700" y="3365457"/>
            <a:ext cx="12128105" cy="509755"/>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sp>
        <p:nvSpPr>
          <p:cNvPr id="7" name="Rectangle 6">
            <a:extLst>
              <a:ext uri="{FF2B5EF4-FFF2-40B4-BE49-F238E27FC236}">
                <a16:creationId xmlns:a16="http://schemas.microsoft.com/office/drawing/2014/main" id="{7F8382A0-803C-4CEA-CEE9-51772920A5E3}"/>
              </a:ext>
            </a:extLst>
          </p:cNvPr>
          <p:cNvSpPr/>
          <p:nvPr/>
        </p:nvSpPr>
        <p:spPr>
          <a:xfrm>
            <a:off x="-228601" y="-958138"/>
            <a:ext cx="19601741" cy="11430002"/>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6" name="Picture 15" descr="A large tree stump with a large round shape&#10;&#10;AI-generated content may be incorrect.">
            <a:extLst>
              <a:ext uri="{FF2B5EF4-FFF2-40B4-BE49-F238E27FC236}">
                <a16:creationId xmlns:a16="http://schemas.microsoft.com/office/drawing/2014/main" id="{955030EA-083A-1B0A-1070-1C52138A3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145" y="-259969"/>
            <a:ext cx="4935649" cy="9828504"/>
          </a:xfrm>
          <a:prstGeom prst="rect">
            <a:avLst/>
          </a:prstGeom>
        </p:spPr>
      </p:pic>
      <p:pic>
        <p:nvPicPr>
          <p:cNvPr id="5" name="Picture 4" descr="A tree growing out of a rock&#10;&#10;AI-generated content may be incorrect.">
            <a:extLst>
              <a:ext uri="{FF2B5EF4-FFF2-40B4-BE49-F238E27FC236}">
                <a16:creationId xmlns:a16="http://schemas.microsoft.com/office/drawing/2014/main" id="{5D2BBCD7-FE73-F9F6-D19E-BD0F146A36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0445" y="-259969"/>
            <a:ext cx="6521186" cy="9900654"/>
          </a:xfrm>
          <a:prstGeom prst="rect">
            <a:avLst/>
          </a:prstGeom>
        </p:spPr>
      </p:pic>
      <p:pic>
        <p:nvPicPr>
          <p:cNvPr id="11" name="Picture 10" descr="A green hedge with a few leaves&#10;&#10;AI-generated content may be incorrect.">
            <a:extLst>
              <a:ext uri="{FF2B5EF4-FFF2-40B4-BE49-F238E27FC236}">
                <a16:creationId xmlns:a16="http://schemas.microsoft.com/office/drawing/2014/main" id="{1CD34E0E-B430-2CF5-BC6E-3E29BF0119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11805" y="-259969"/>
            <a:ext cx="5656191" cy="9795165"/>
          </a:xfrm>
          <a:prstGeom prst="rect">
            <a:avLst/>
          </a:prstGeom>
        </p:spPr>
      </p:pic>
    </p:spTree>
    <p:extLst>
      <p:ext uri="{BB962C8B-B14F-4D97-AF65-F5344CB8AC3E}">
        <p14:creationId xmlns:p14="http://schemas.microsoft.com/office/powerpoint/2010/main" val="4043558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44A0C-45D7-B6D6-A86D-420574B0D74F}"/>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36A2017F-77D4-DA02-3512-9E0A9E81892C}"/>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EECE82B8-E8A3-1BB4-6744-7158D1BF5DF1}"/>
              </a:ext>
            </a:extLst>
          </p:cNvPr>
          <p:cNvSpPr/>
          <p:nvPr/>
        </p:nvSpPr>
        <p:spPr>
          <a:xfrm>
            <a:off x="0" y="0"/>
            <a:ext cx="18745200" cy="1055135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AU" sz="5400" b="1" i="1" dirty="0">
                <a:solidFill>
                  <a:srgbClr val="0000FF"/>
                </a:solidFill>
                <a:latin typeface="Arial" panose="020B0604020202020204" pitchFamily="34" charset="0"/>
                <a:cs typeface="Arial" panose="020B0604020202020204" pitchFamily="34" charset="0"/>
              </a:rPr>
              <a:t>Ley Lines</a:t>
            </a:r>
          </a:p>
          <a:p>
            <a:pPr algn="ctr"/>
            <a:endParaRPr lang="en-AU" sz="28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In 1929, German Central Committee for Cancer Research in Berlin checked hospital records. It was found that all 54 patients, who had died of cancer since records had been kept, had slept in beds above Hartman Ley-line intersections.</a:t>
            </a:r>
          </a:p>
          <a:p>
            <a:pPr algn="ctr"/>
            <a:endParaRPr lang="en-AU" sz="40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In the 1970’s, Kathe Bachler, an Austrian schoolteacher, started one of the most extensive &amp; recent research projects. She dowsed 3,000 apartments in 14 countries &amp; interviewed 11,000 people. </a:t>
            </a:r>
          </a:p>
          <a:p>
            <a:pPr algn="ctr"/>
            <a:endParaRPr lang="en-AU" sz="40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Her conclusions were that 95% of the children with ADD or other health problems that she had investigated slept in beds or worked at desks placed at crossed Ley-lines. She also checked a sample of 500 cancer cases; every one was found to be sleeping over crossed Ley-lines.</a:t>
            </a:r>
            <a:endParaRPr lang="en-AU"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0897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B004B-5AD5-1973-53FF-04D72BD893F5}"/>
            </a:ext>
          </a:extLst>
        </p:cNvPr>
        <p:cNvGrpSpPr/>
        <p:nvPr/>
      </p:nvGrpSpPr>
      <p:grpSpPr>
        <a:xfrm>
          <a:off x="0" y="0"/>
          <a:ext cx="0" cy="0"/>
          <a:chOff x="0" y="0"/>
          <a:chExt cx="0" cy="0"/>
        </a:xfrm>
      </p:grpSpPr>
      <p:pic>
        <p:nvPicPr>
          <p:cNvPr id="2" name="Picture 8">
            <a:extLst>
              <a:ext uri="{FF2B5EF4-FFF2-40B4-BE49-F238E27FC236}">
                <a16:creationId xmlns:a16="http://schemas.microsoft.com/office/drawing/2014/main" id="{BC757FF1-95D9-EB93-6E2E-E71CF70EC50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6854" y="6043023"/>
            <a:ext cx="984892" cy="948285"/>
          </a:xfrm>
          <a:prstGeom prst="rect">
            <a:avLst/>
          </a:prstGeom>
        </p:spPr>
      </p:pic>
      <p:sp>
        <p:nvSpPr>
          <p:cNvPr id="3" name="TextBox 20">
            <a:extLst>
              <a:ext uri="{FF2B5EF4-FFF2-40B4-BE49-F238E27FC236}">
                <a16:creationId xmlns:a16="http://schemas.microsoft.com/office/drawing/2014/main" id="{9110E64B-45E3-B116-84EC-38AAD3AEA030}"/>
              </a:ext>
            </a:extLst>
          </p:cNvPr>
          <p:cNvSpPr txBox="1"/>
          <p:nvPr/>
        </p:nvSpPr>
        <p:spPr>
          <a:xfrm>
            <a:off x="1028700" y="3365457"/>
            <a:ext cx="12128105" cy="509755"/>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sp>
        <p:nvSpPr>
          <p:cNvPr id="6" name="TextBox 5">
            <a:extLst>
              <a:ext uri="{FF2B5EF4-FFF2-40B4-BE49-F238E27FC236}">
                <a16:creationId xmlns:a16="http://schemas.microsoft.com/office/drawing/2014/main" id="{A0AAF985-EE60-92A0-BCB7-D869155AA838}"/>
              </a:ext>
            </a:extLst>
          </p:cNvPr>
          <p:cNvSpPr txBox="1"/>
          <p:nvPr/>
        </p:nvSpPr>
        <p:spPr>
          <a:xfrm>
            <a:off x="0" y="41702"/>
            <a:ext cx="18288000" cy="830997"/>
          </a:xfrm>
          <a:prstGeom prst="rect">
            <a:avLst/>
          </a:prstGeom>
          <a:noFill/>
        </p:spPr>
        <p:txBody>
          <a:bodyPr wrap="square" rtlCol="0">
            <a:spAutoFit/>
          </a:bodyPr>
          <a:lstStyle/>
          <a:p>
            <a:pPr algn="ctr"/>
            <a:r>
              <a:rPr lang="en-US" sz="4800" b="1" i="1" dirty="0">
                <a:latin typeface="Arial" panose="020B0604020202020204" pitchFamily="34" charset="0"/>
                <a:cs typeface="Arial" panose="020B0604020202020204" pitchFamily="34" charset="0"/>
              </a:rPr>
              <a:t>Underground Water</a:t>
            </a:r>
            <a:endParaRPr lang="en-AU" sz="6000" b="1" i="1" dirty="0">
              <a:solidFill>
                <a:srgbClr val="0000FF"/>
              </a:solidFill>
              <a:latin typeface="Arial" panose="020B0604020202020204" pitchFamily="34" charset="0"/>
              <a:cs typeface="Arial" panose="020B0604020202020204" pitchFamily="34" charset="0"/>
            </a:endParaRPr>
          </a:p>
        </p:txBody>
      </p:sp>
      <p:pic>
        <p:nvPicPr>
          <p:cNvPr id="9" name="Picture 8" descr="People sitting in a cave&#10;&#10;AI-generated content may be incorrect.">
            <a:extLst>
              <a:ext uri="{FF2B5EF4-FFF2-40B4-BE49-F238E27FC236}">
                <a16:creationId xmlns:a16="http://schemas.microsoft.com/office/drawing/2014/main" id="{C80E5171-2408-66A9-5D70-3CCA1FC435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8040" y="1333500"/>
            <a:ext cx="11651920" cy="8911798"/>
          </a:xfrm>
          <a:prstGeom prst="rect">
            <a:avLst/>
          </a:prstGeom>
        </p:spPr>
      </p:pic>
    </p:spTree>
    <p:extLst>
      <p:ext uri="{BB962C8B-B14F-4D97-AF65-F5344CB8AC3E}">
        <p14:creationId xmlns:p14="http://schemas.microsoft.com/office/powerpoint/2010/main" val="2729847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32C0E-D1B9-0C54-14A1-A1CD09E516A3}"/>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90B47CFE-BD5C-CDD8-17D9-91CD9185E87D}"/>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DC7D1037-C668-339E-9068-8B6C613803DA}"/>
              </a:ext>
            </a:extLst>
          </p:cNvPr>
          <p:cNvSpPr/>
          <p:nvPr/>
        </p:nvSpPr>
        <p:spPr>
          <a:xfrm>
            <a:off x="0" y="0"/>
            <a:ext cx="18745200" cy="1055135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AU" sz="6000" b="1" i="1" dirty="0">
                <a:solidFill>
                  <a:srgbClr val="0000FF"/>
                </a:solidFill>
                <a:latin typeface="Arial" panose="020B0604020202020204" pitchFamily="34" charset="0"/>
                <a:cs typeface="Arial" panose="020B0604020202020204" pitchFamily="34" charset="0"/>
              </a:rPr>
              <a:t>Underground water</a:t>
            </a:r>
          </a:p>
          <a:p>
            <a:pPr algn="ctr"/>
            <a:endParaRPr lang="en-AU" sz="3200" b="1" dirty="0">
              <a:latin typeface="Arial" panose="020B0604020202020204" pitchFamily="34" charset="0"/>
              <a:cs typeface="Arial" panose="020B0604020202020204" pitchFamily="34" charset="0"/>
            </a:endParaRPr>
          </a:p>
          <a:p>
            <a:pPr algn="ctr"/>
            <a:r>
              <a:rPr lang="en-AU" sz="3600" b="1" dirty="0">
                <a:latin typeface="Arial" panose="020B0604020202020204" pitchFamily="34" charset="0"/>
                <a:cs typeface="Arial" panose="020B0604020202020204" pitchFamily="34" charset="0"/>
              </a:rPr>
              <a:t>Underground waterways contain salts &amp; minerals </a:t>
            </a:r>
            <a:br>
              <a:rPr lang="en-AU" sz="3600" b="1" dirty="0">
                <a:latin typeface="Arial" panose="020B0604020202020204" pitchFamily="34" charset="0"/>
                <a:cs typeface="Arial" panose="020B0604020202020204" pitchFamily="34" charset="0"/>
              </a:rPr>
            </a:br>
            <a:r>
              <a:rPr lang="en-AU" sz="3600" b="1" dirty="0">
                <a:latin typeface="Arial" panose="020B0604020202020204" pitchFamily="34" charset="0"/>
                <a:cs typeface="Arial" panose="020B0604020202020204" pitchFamily="34" charset="0"/>
              </a:rPr>
              <a:t>that are perfect carriers of electricity. </a:t>
            </a:r>
            <a:br>
              <a:rPr lang="en-AU" sz="3600" b="1" dirty="0">
                <a:latin typeface="Arial" panose="020B0604020202020204" pitchFamily="34" charset="0"/>
                <a:cs typeface="Arial" panose="020B0604020202020204" pitchFamily="34" charset="0"/>
              </a:rPr>
            </a:br>
            <a:endParaRPr lang="en-AU" sz="3600" b="1" dirty="0">
              <a:latin typeface="Arial" panose="020B0604020202020204" pitchFamily="34" charset="0"/>
              <a:cs typeface="Arial" panose="020B0604020202020204" pitchFamily="34" charset="0"/>
            </a:endParaRPr>
          </a:p>
          <a:p>
            <a:pPr algn="ctr"/>
            <a:r>
              <a:rPr lang="en-AU" sz="3600" b="1" dirty="0">
                <a:latin typeface="Arial" panose="020B0604020202020204" pitchFamily="34" charset="0"/>
                <a:cs typeface="Arial" panose="020B0604020202020204" pitchFamily="34" charset="0"/>
              </a:rPr>
              <a:t>As underground water flows, it carries EMFs, which rise vertically above the</a:t>
            </a:r>
          </a:p>
          <a:p>
            <a:pPr algn="ctr"/>
            <a:r>
              <a:rPr lang="en-AU" sz="3600" b="1" dirty="0">
                <a:latin typeface="Arial" panose="020B0604020202020204" pitchFamily="34" charset="0"/>
                <a:cs typeface="Arial" panose="020B0604020202020204" pitchFamily="34" charset="0"/>
              </a:rPr>
              <a:t>water, even through multiple floors. </a:t>
            </a:r>
          </a:p>
          <a:p>
            <a:pPr algn="ctr"/>
            <a:endParaRPr lang="en-AU" sz="3600" b="1" dirty="0">
              <a:latin typeface="Arial" panose="020B0604020202020204" pitchFamily="34" charset="0"/>
              <a:cs typeface="Arial" panose="020B0604020202020204" pitchFamily="34" charset="0"/>
            </a:endParaRPr>
          </a:p>
          <a:p>
            <a:pPr algn="ctr"/>
            <a:r>
              <a:rPr lang="en-AU" sz="3600" b="1" dirty="0">
                <a:latin typeface="Arial" panose="020B0604020202020204" pitchFamily="34" charset="0"/>
                <a:cs typeface="Arial" panose="020B0604020202020204" pitchFamily="34" charset="0"/>
              </a:rPr>
              <a:t>This vertical field of EM energy affects people physically, mentally &amp; spiritually.</a:t>
            </a:r>
          </a:p>
          <a:p>
            <a:pPr algn="ctr"/>
            <a:endParaRPr lang="en-AU" sz="3600" b="1" dirty="0">
              <a:latin typeface="Arial" panose="020B0604020202020204" pitchFamily="34" charset="0"/>
              <a:cs typeface="Arial" panose="020B0604020202020204" pitchFamily="34" charset="0"/>
            </a:endParaRPr>
          </a:p>
          <a:p>
            <a:pPr algn="ctr"/>
            <a:r>
              <a:rPr lang="en-AU" sz="3600" b="1" dirty="0">
                <a:latin typeface="Arial" panose="020B0604020202020204" pitchFamily="34" charset="0"/>
                <a:cs typeface="Arial" panose="020B0604020202020204" pitchFamily="34" charset="0"/>
              </a:rPr>
              <a:t>Sleeping over underground water </a:t>
            </a:r>
            <a:br>
              <a:rPr lang="en-AU" sz="3600" b="1" dirty="0">
                <a:latin typeface="Arial" panose="020B0604020202020204" pitchFamily="34" charset="0"/>
                <a:cs typeface="Arial" panose="020B0604020202020204" pitchFamily="34" charset="0"/>
              </a:rPr>
            </a:br>
            <a:r>
              <a:rPr lang="en-AU" sz="3600" b="1" dirty="0">
                <a:latin typeface="Arial" panose="020B0604020202020204" pitchFamily="34" charset="0"/>
                <a:cs typeface="Arial" panose="020B0604020202020204" pitchFamily="34" charset="0"/>
              </a:rPr>
              <a:t>is similar to sleeping under high-tension electrical transmission lines.</a:t>
            </a: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endParaRPr lang="en-AU" sz="32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A723225-92CE-3452-6986-40620BECFD93}"/>
              </a:ext>
            </a:extLst>
          </p:cNvPr>
          <p:cNvSpPr txBox="1"/>
          <p:nvPr/>
        </p:nvSpPr>
        <p:spPr>
          <a:xfrm>
            <a:off x="4953000" y="7505700"/>
            <a:ext cx="11734800" cy="2739211"/>
          </a:xfrm>
          <a:prstGeom prst="rect">
            <a:avLst/>
          </a:prstGeom>
          <a:noFill/>
        </p:spPr>
        <p:txBody>
          <a:bodyPr wrap="square" rtlCol="0">
            <a:spAutoFit/>
          </a:bodyPr>
          <a:lstStyle/>
          <a:p>
            <a:r>
              <a:rPr lang="en-AU" sz="3200" b="1" dirty="0">
                <a:solidFill>
                  <a:srgbClr val="FF0000"/>
                </a:solidFill>
                <a:latin typeface="Arial" panose="020B0604020202020204" pitchFamily="34" charset="0"/>
                <a:cs typeface="Arial" panose="020B0604020202020204" pitchFamily="34" charset="0"/>
              </a:rPr>
              <a:t>Symptoms include:</a:t>
            </a:r>
            <a:br>
              <a:rPr lang="en-AU" sz="3200" b="1" dirty="0">
                <a:solidFill>
                  <a:srgbClr val="FF0000"/>
                </a:solidFill>
                <a:latin typeface="Arial" panose="020B0604020202020204" pitchFamily="34" charset="0"/>
                <a:cs typeface="Arial" panose="020B0604020202020204" pitchFamily="34" charset="0"/>
              </a:rPr>
            </a:br>
            <a:endParaRPr lang="en-AU" sz="3200" b="1" dirty="0">
              <a:solidFill>
                <a:srgbClr val="FF0000"/>
              </a:solidFill>
              <a:latin typeface="Arial" panose="020B0604020202020204" pitchFamily="34" charset="0"/>
              <a:cs typeface="Arial" panose="020B0604020202020204" pitchFamily="34" charset="0"/>
            </a:endParaRPr>
          </a:p>
          <a:p>
            <a:r>
              <a:rPr lang="en-AU" sz="3600" b="1" dirty="0">
                <a:latin typeface="Arial" panose="020B0604020202020204" pitchFamily="34" charset="0"/>
                <a:cs typeface="Arial" panose="020B0604020202020204" pitchFamily="34" charset="0"/>
              </a:rPr>
              <a:t>"Heavy in my arms."</a:t>
            </a:r>
          </a:p>
          <a:p>
            <a:r>
              <a:rPr lang="en-AU" sz="3600" b="1" dirty="0">
                <a:latin typeface="Arial" panose="020B0604020202020204" pitchFamily="34" charset="0"/>
                <a:cs typeface="Arial" panose="020B0604020202020204" pitchFamily="34" charset="0"/>
              </a:rPr>
              <a:t>" Electrical fuzzy feeling."</a:t>
            </a:r>
          </a:p>
          <a:p>
            <a:r>
              <a:rPr lang="en-AU" sz="3600" b="1" dirty="0">
                <a:latin typeface="Arial" panose="020B0604020202020204" pitchFamily="34" charset="0"/>
                <a:cs typeface="Arial" panose="020B0604020202020204" pitchFamily="34" charset="0"/>
              </a:rPr>
              <a:t>"A directional pull, flowing like ripples."</a:t>
            </a:r>
            <a:endParaRPr lang="en-AU" dirty="0"/>
          </a:p>
        </p:txBody>
      </p:sp>
    </p:spTree>
    <p:extLst>
      <p:ext uri="{BB962C8B-B14F-4D97-AF65-F5344CB8AC3E}">
        <p14:creationId xmlns:p14="http://schemas.microsoft.com/office/powerpoint/2010/main" val="3190425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b="-29000"/>
          </a:stretch>
        </a:blip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66854" y="6043023"/>
            <a:ext cx="984892" cy="948285"/>
          </a:xfrm>
          <a:prstGeom prst="rect">
            <a:avLst/>
          </a:prstGeom>
        </p:spPr>
      </p:pic>
      <p:sp>
        <p:nvSpPr>
          <p:cNvPr id="4" name="Rectangle 3">
            <a:extLst>
              <a:ext uri="{FF2B5EF4-FFF2-40B4-BE49-F238E27FC236}">
                <a16:creationId xmlns:a16="http://schemas.microsoft.com/office/drawing/2014/main" id="{7E84919D-F8A4-4FDB-9E9A-CC2AF78BD9F2}"/>
              </a:ext>
            </a:extLst>
          </p:cNvPr>
          <p:cNvSpPr/>
          <p:nvPr/>
        </p:nvSpPr>
        <p:spPr>
          <a:xfrm>
            <a:off x="813802" y="564751"/>
            <a:ext cx="16660396" cy="915749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8" name="Group 18"/>
          <p:cNvGrpSpPr/>
          <p:nvPr/>
        </p:nvGrpSpPr>
        <p:grpSpPr>
          <a:xfrm>
            <a:off x="813800" y="2946380"/>
            <a:ext cx="16660395" cy="7141570"/>
            <a:chOff x="-3653648" y="1620940"/>
            <a:chExt cx="24244044" cy="6487771"/>
          </a:xfrm>
        </p:grpSpPr>
        <p:sp>
          <p:nvSpPr>
            <p:cNvPr id="19" name="TextBox 19"/>
            <p:cNvSpPr txBox="1"/>
            <p:nvPr/>
          </p:nvSpPr>
          <p:spPr>
            <a:xfrm>
              <a:off x="-3653648" y="1620940"/>
              <a:ext cx="24244044" cy="6487771"/>
            </a:xfrm>
            <a:prstGeom prst="rect">
              <a:avLst/>
            </a:prstGeom>
          </p:spPr>
          <p:txBody>
            <a:bodyPr wrap="square" lIns="0" tIns="0" rIns="0" bIns="0" rtlCol="0" anchor="t">
              <a:spAutoFit/>
            </a:bodyPr>
            <a:lstStyle/>
            <a:p>
              <a:pPr algn="ctr">
                <a:lnSpc>
                  <a:spcPts val="9350"/>
                </a:lnSpc>
              </a:pPr>
              <a:r>
                <a:rPr lang="en-US" sz="7200" b="1" i="1" dirty="0">
                  <a:latin typeface="Arial" panose="020B0604020202020204" pitchFamily="34" charset="0"/>
                  <a:cs typeface="Arial" panose="020B0604020202020204" pitchFamily="34" charset="0"/>
                </a:rPr>
                <a:t>We now have a new form </a:t>
              </a:r>
              <a:br>
                <a:rPr lang="en-US" sz="7200" b="1" i="1" dirty="0">
                  <a:latin typeface="Arial" panose="020B0604020202020204" pitchFamily="34" charset="0"/>
                  <a:cs typeface="Arial" panose="020B0604020202020204" pitchFamily="34" charset="0"/>
                </a:rPr>
              </a:br>
              <a:r>
                <a:rPr lang="en-US" sz="7200" b="1" i="1" dirty="0">
                  <a:latin typeface="Arial" panose="020B0604020202020204" pitchFamily="34" charset="0"/>
                  <a:cs typeface="Arial" panose="020B0604020202020204" pitchFamily="34" charset="0"/>
                </a:rPr>
                <a:t>of Geopathic Stress, </a:t>
              </a:r>
              <a:br>
                <a:rPr lang="en-US" sz="7200" b="1" i="1" dirty="0">
                  <a:latin typeface="Arial" panose="020B0604020202020204" pitchFamily="34" charset="0"/>
                  <a:cs typeface="Arial" panose="020B0604020202020204" pitchFamily="34" charset="0"/>
                </a:rPr>
              </a:br>
              <a:r>
                <a:rPr lang="en-US" sz="7200" b="1" i="1" dirty="0">
                  <a:latin typeface="Arial" panose="020B0604020202020204" pitchFamily="34" charset="0"/>
                  <a:cs typeface="Arial" panose="020B0604020202020204" pitchFamily="34" charset="0"/>
                </a:rPr>
                <a:t>caused by Electricity </a:t>
              </a:r>
            </a:p>
            <a:p>
              <a:pPr algn="ctr">
                <a:lnSpc>
                  <a:spcPts val="9350"/>
                </a:lnSpc>
              </a:pPr>
              <a:r>
                <a:rPr lang="en-US" sz="7200" b="1" i="1" dirty="0">
                  <a:solidFill>
                    <a:srgbClr val="0000FF"/>
                  </a:solidFill>
                  <a:latin typeface="Arial" panose="020B0604020202020204" pitchFamily="34" charset="0"/>
                  <a:cs typeface="Arial" panose="020B0604020202020204" pitchFamily="34" charset="0"/>
                </a:rPr>
                <a:t>&amp; related </a:t>
              </a:r>
              <a:br>
                <a:rPr lang="en-US" sz="7200" b="1" i="1" dirty="0">
                  <a:solidFill>
                    <a:srgbClr val="0000FF"/>
                  </a:solidFill>
                  <a:latin typeface="Arial" panose="020B0604020202020204" pitchFamily="34" charset="0"/>
                  <a:cs typeface="Arial" panose="020B0604020202020204" pitchFamily="34" charset="0"/>
                </a:rPr>
              </a:br>
              <a:r>
                <a:rPr lang="en-US" sz="7200" b="1" i="1" dirty="0">
                  <a:solidFill>
                    <a:srgbClr val="0000FF"/>
                  </a:solidFill>
                  <a:latin typeface="Arial" panose="020B0604020202020204" pitchFamily="34" charset="0"/>
                  <a:cs typeface="Arial" panose="020B0604020202020204" pitchFamily="34" charset="0"/>
                </a:rPr>
                <a:t>Electromagnetic Technologies!</a:t>
              </a:r>
            </a:p>
            <a:p>
              <a:pPr algn="ctr">
                <a:lnSpc>
                  <a:spcPts val="9350"/>
                </a:lnSpc>
              </a:pPr>
              <a:endParaRPr lang="en-US" sz="7200" b="1" i="1" dirty="0">
                <a:solidFill>
                  <a:srgbClr val="0000FF"/>
                </a:solidFill>
                <a:latin typeface="Arial" panose="020B0604020202020204" pitchFamily="34" charset="0"/>
                <a:cs typeface="Arial" panose="020B0604020202020204" pitchFamily="34" charset="0"/>
              </a:endParaRPr>
            </a:p>
          </p:txBody>
        </p:sp>
        <p:sp>
          <p:nvSpPr>
            <p:cNvPr id="20" name="TextBox 20"/>
            <p:cNvSpPr txBox="1"/>
            <p:nvPr/>
          </p:nvSpPr>
          <p:spPr>
            <a:xfrm>
              <a:off x="0" y="2277454"/>
              <a:ext cx="16170806" cy="679673"/>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grpSp>
      <p:sp>
        <p:nvSpPr>
          <p:cNvPr id="3" name="TextBox 2">
            <a:extLst>
              <a:ext uri="{FF2B5EF4-FFF2-40B4-BE49-F238E27FC236}">
                <a16:creationId xmlns:a16="http://schemas.microsoft.com/office/drawing/2014/main" id="{04D791E8-BE85-7B2F-3D65-07C14930813A}"/>
              </a:ext>
            </a:extLst>
          </p:cNvPr>
          <p:cNvSpPr txBox="1"/>
          <p:nvPr/>
        </p:nvSpPr>
        <p:spPr>
          <a:xfrm>
            <a:off x="794750" y="914121"/>
            <a:ext cx="16660395" cy="1206612"/>
          </a:xfrm>
          <a:prstGeom prst="rect">
            <a:avLst/>
          </a:prstGeom>
          <a:noFill/>
        </p:spPr>
        <p:txBody>
          <a:bodyPr wrap="square">
            <a:spAutoFit/>
          </a:bodyPr>
          <a:lstStyle/>
          <a:p>
            <a:pPr algn="ctr">
              <a:lnSpc>
                <a:spcPts val="9350"/>
              </a:lnSpc>
            </a:pPr>
            <a:r>
              <a:rPr lang="en-AU" sz="7200" b="1" i="1" dirty="0">
                <a:solidFill>
                  <a:srgbClr val="FF0000"/>
                </a:solidFill>
                <a:latin typeface="Arial" panose="020B0604020202020204" pitchFamily="34" charset="0"/>
                <a:cs typeface="Arial" panose="020B0604020202020204" pitchFamily="34" charset="0"/>
              </a:rPr>
              <a:t>Above Ground Geopathic Stress!</a:t>
            </a:r>
          </a:p>
        </p:txBody>
      </p:sp>
    </p:spTree>
    <p:extLst>
      <p:ext uri="{BB962C8B-B14F-4D97-AF65-F5344CB8AC3E}">
        <p14:creationId xmlns:p14="http://schemas.microsoft.com/office/powerpoint/2010/main" val="3483235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A1833-AE50-A52A-84CF-44C4971525EE}"/>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9B4F2B01-D43B-74E2-D617-6B3A2C9743EA}"/>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D7A43E17-7076-C96C-029D-6CA0CDA96552}"/>
              </a:ext>
            </a:extLst>
          </p:cNvPr>
          <p:cNvSpPr/>
          <p:nvPr/>
        </p:nvSpPr>
        <p:spPr>
          <a:xfrm>
            <a:off x="285749" y="411434"/>
            <a:ext cx="17754600" cy="9464132"/>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dirty="0">
              <a:solidFill>
                <a:schemeClr val="bg1"/>
              </a:solidFill>
            </a:endParaRPr>
          </a:p>
        </p:txBody>
      </p:sp>
      <p:sp>
        <p:nvSpPr>
          <p:cNvPr id="20" name="TextBox 19">
            <a:extLst>
              <a:ext uri="{FF2B5EF4-FFF2-40B4-BE49-F238E27FC236}">
                <a16:creationId xmlns:a16="http://schemas.microsoft.com/office/drawing/2014/main" id="{B7B4F4DD-1D82-95DC-9DF8-8EBCC1BB94FC}"/>
              </a:ext>
            </a:extLst>
          </p:cNvPr>
          <p:cNvSpPr txBox="1"/>
          <p:nvPr/>
        </p:nvSpPr>
        <p:spPr>
          <a:xfrm>
            <a:off x="311149" y="453539"/>
            <a:ext cx="17691102" cy="9987349"/>
          </a:xfrm>
          <a:prstGeom prst="rect">
            <a:avLst/>
          </a:prstGeom>
          <a:noFill/>
        </p:spPr>
        <p:txBody>
          <a:bodyPr wrap="square" rtlCol="0">
            <a:spAutoFit/>
          </a:bodyPr>
          <a:lstStyle/>
          <a:p>
            <a:pPr algn="ctr"/>
            <a:r>
              <a:rPr lang="en-AU" sz="6000" b="1" i="1" u="none" strike="noStrike" dirty="0">
                <a:solidFill>
                  <a:srgbClr val="0000FF"/>
                </a:solidFill>
                <a:effectLst/>
                <a:latin typeface="Arial" panose="020B0604020202020204" pitchFamily="34" charset="0"/>
                <a:cs typeface="Arial" panose="020B0604020202020204" pitchFamily="34" charset="0"/>
              </a:rPr>
              <a:t>Who is ZaKaiRan?</a:t>
            </a:r>
            <a:endParaRPr lang="en-AU" sz="6600" b="1" i="1" dirty="0">
              <a:solidFill>
                <a:srgbClr val="0000FF"/>
              </a:solidFill>
              <a:latin typeface="Arial" panose="020B0604020202020204" pitchFamily="34" charset="0"/>
              <a:cs typeface="Arial" panose="020B0604020202020204" pitchFamily="34" charset="0"/>
            </a:endParaRPr>
          </a:p>
          <a:p>
            <a:pPr algn="ctr"/>
            <a:r>
              <a:rPr lang="en-AU" sz="900" dirty="0">
                <a:latin typeface="Arial" panose="020B0604020202020204" pitchFamily="34" charset="0"/>
                <a:cs typeface="Arial" panose="020B0604020202020204" pitchFamily="34" charset="0"/>
              </a:rPr>
              <a:t>-</a:t>
            </a:r>
            <a:br>
              <a:rPr lang="en-AU" sz="2800" dirty="0">
                <a:latin typeface="Arial" panose="020B0604020202020204" pitchFamily="34" charset="0"/>
                <a:cs typeface="Arial" panose="020B0604020202020204" pitchFamily="34" charset="0"/>
              </a:rPr>
            </a:br>
            <a:r>
              <a:rPr lang="en-AU" sz="3200" b="1" dirty="0">
                <a:latin typeface="Arial" panose="020B0604020202020204" pitchFamily="34" charset="0"/>
                <a:cs typeface="Arial" panose="020B0604020202020204" pitchFamily="34" charset="0"/>
              </a:rPr>
              <a:t>You will find more self-empowering goodies to help you create the </a:t>
            </a:r>
            <a:br>
              <a:rPr lang="en-AU" sz="3200" b="1" dirty="0">
                <a:latin typeface="Arial" panose="020B0604020202020204" pitchFamily="34" charset="0"/>
                <a:cs typeface="Arial" panose="020B0604020202020204" pitchFamily="34" charset="0"/>
              </a:rPr>
            </a:br>
            <a:r>
              <a:rPr lang="en-AU" sz="3200" b="1" dirty="0">
                <a:latin typeface="Arial" panose="020B0604020202020204" pitchFamily="34" charset="0"/>
                <a:cs typeface="Arial" panose="020B0604020202020204" pitchFamily="34" charset="0"/>
              </a:rPr>
              <a:t>Joy, Love, Well-Being, Abundance, Freedom and Fulfillment you desire</a:t>
            </a:r>
            <a:r>
              <a:rPr lang="en-AU" sz="2800" dirty="0">
                <a:latin typeface="Arial" panose="020B0604020202020204" pitchFamily="34" charset="0"/>
                <a:cs typeface="Arial" panose="020B0604020202020204" pitchFamily="34" charset="0"/>
              </a:rPr>
              <a:t>… at my website</a:t>
            </a:r>
            <a:r>
              <a:rPr lang="en-AU" sz="2800" b="1" dirty="0">
                <a:latin typeface="Arial" panose="020B0604020202020204" pitchFamily="34" charset="0"/>
                <a:cs typeface="Arial" panose="020B0604020202020204" pitchFamily="34" charset="0"/>
              </a:rPr>
              <a:t> </a:t>
            </a:r>
          </a:p>
          <a:p>
            <a:pPr algn="ctr"/>
            <a:r>
              <a:rPr lang="en-AU" sz="5400" b="1" i="1" dirty="0">
                <a:solidFill>
                  <a:srgbClr val="0000FF"/>
                </a:solidFill>
                <a:latin typeface="Arial" panose="020B0604020202020204" pitchFamily="34" charset="0"/>
                <a:cs typeface="Arial" panose="020B0604020202020204" pitchFamily="34" charset="0"/>
              </a:rPr>
              <a:t>ZaKaiRan.com </a:t>
            </a:r>
            <a:br>
              <a:rPr lang="en-AU" sz="4400" b="1" dirty="0">
                <a:solidFill>
                  <a:srgbClr val="0000FF"/>
                </a:solidFill>
                <a:latin typeface="Arial" panose="020B0604020202020204" pitchFamily="34" charset="0"/>
                <a:cs typeface="Arial" panose="020B0604020202020204" pitchFamily="34" charset="0"/>
              </a:rPr>
            </a:br>
            <a:r>
              <a:rPr lang="en-AU" sz="2800" dirty="0">
                <a:latin typeface="Arial" panose="020B0604020202020204" pitchFamily="34" charset="0"/>
                <a:cs typeface="Arial" panose="020B0604020202020204" pitchFamily="34" charset="0"/>
              </a:rPr>
              <a:t>and on</a:t>
            </a:r>
          </a:p>
          <a:p>
            <a:pPr algn="ctr"/>
            <a:endParaRPr lang="en-AU" sz="2800" b="1" dirty="0">
              <a:latin typeface="Arial" panose="020B0604020202020204" pitchFamily="34" charset="0"/>
              <a:cs typeface="Arial" panose="020B0604020202020204" pitchFamily="34" charset="0"/>
            </a:endParaRPr>
          </a:p>
          <a:p>
            <a:pPr algn="ctr"/>
            <a:endParaRPr lang="en-AU" sz="2800" b="1" dirty="0">
              <a:latin typeface="Arial" panose="020B0604020202020204" pitchFamily="34" charset="0"/>
              <a:cs typeface="Arial" panose="020B0604020202020204" pitchFamily="34" charset="0"/>
            </a:endParaRPr>
          </a:p>
          <a:p>
            <a:pPr algn="ctr"/>
            <a:endParaRPr lang="en-AU" sz="2800" b="1" dirty="0">
              <a:latin typeface="Arial" panose="020B0604020202020204" pitchFamily="34" charset="0"/>
              <a:cs typeface="Arial" panose="020B0604020202020204" pitchFamily="34" charset="0"/>
            </a:endParaRPr>
          </a:p>
          <a:p>
            <a:pPr algn="ctr"/>
            <a:endParaRPr lang="en-AU" sz="2800" b="1" dirty="0">
              <a:latin typeface="Arial" panose="020B0604020202020204" pitchFamily="34" charset="0"/>
              <a:cs typeface="Arial" panose="020B0604020202020204" pitchFamily="34" charset="0"/>
            </a:endParaRPr>
          </a:p>
          <a:p>
            <a:pPr algn="ctr"/>
            <a:endParaRPr lang="en-AU" sz="2800" b="1" dirty="0">
              <a:latin typeface="Arial" panose="020B0604020202020204" pitchFamily="34" charset="0"/>
              <a:cs typeface="Arial" panose="020B0604020202020204" pitchFamily="34" charset="0"/>
            </a:endParaRPr>
          </a:p>
          <a:p>
            <a:pPr algn="ctr"/>
            <a:endParaRPr lang="en-AU" sz="2800" b="1" dirty="0">
              <a:latin typeface="Arial" panose="020B0604020202020204" pitchFamily="34" charset="0"/>
              <a:cs typeface="Arial" panose="020B0604020202020204" pitchFamily="34" charset="0"/>
            </a:endParaRPr>
          </a:p>
          <a:p>
            <a:pPr algn="ctr"/>
            <a:endParaRPr lang="en-AU" sz="2800" b="1" dirty="0">
              <a:latin typeface="Arial" panose="020B0604020202020204" pitchFamily="34" charset="0"/>
              <a:cs typeface="Arial" panose="020B0604020202020204" pitchFamily="34" charset="0"/>
            </a:endParaRPr>
          </a:p>
          <a:p>
            <a:pPr algn="ctr"/>
            <a:endParaRPr lang="en-AU" sz="2800" b="1" dirty="0">
              <a:latin typeface="Arial" panose="020B0604020202020204" pitchFamily="34" charset="0"/>
              <a:cs typeface="Arial" panose="020B0604020202020204" pitchFamily="34" charset="0"/>
            </a:endParaRPr>
          </a:p>
          <a:p>
            <a:pPr algn="ctr"/>
            <a:endParaRPr lang="en-AU" sz="2800" b="1" dirty="0">
              <a:latin typeface="Arial" panose="020B0604020202020204" pitchFamily="34" charset="0"/>
              <a:cs typeface="Arial" panose="020B0604020202020204" pitchFamily="34" charset="0"/>
            </a:endParaRPr>
          </a:p>
          <a:p>
            <a:pPr algn="ctr"/>
            <a:endParaRPr lang="en-AU" sz="2800" b="1" dirty="0">
              <a:latin typeface="Arial" panose="020B0604020202020204" pitchFamily="34" charset="0"/>
              <a:cs typeface="Arial" panose="020B0604020202020204" pitchFamily="34" charset="0"/>
            </a:endParaRPr>
          </a:p>
          <a:p>
            <a:pPr algn="ctr"/>
            <a:endParaRPr lang="en-AU" sz="2800" b="1" dirty="0">
              <a:latin typeface="Arial" panose="020B0604020202020204" pitchFamily="34" charset="0"/>
              <a:cs typeface="Arial" panose="020B0604020202020204" pitchFamily="34" charset="0"/>
            </a:endParaRPr>
          </a:p>
          <a:p>
            <a:pPr algn="ctr"/>
            <a:endParaRPr lang="en-AU" sz="2800" b="1" dirty="0">
              <a:latin typeface="Arial" panose="020B0604020202020204" pitchFamily="34" charset="0"/>
              <a:cs typeface="Arial" panose="020B0604020202020204" pitchFamily="34" charset="0"/>
            </a:endParaRPr>
          </a:p>
          <a:p>
            <a:pPr algn="ctr"/>
            <a:endParaRPr lang="en-AU" sz="2800" b="1" dirty="0">
              <a:latin typeface="Arial" panose="020B0604020202020204" pitchFamily="34" charset="0"/>
              <a:cs typeface="Arial" panose="020B0604020202020204" pitchFamily="34" charset="0"/>
            </a:endParaRPr>
          </a:p>
          <a:p>
            <a:pPr algn="ctr"/>
            <a:r>
              <a:rPr lang="en-AU" sz="2800" b="1" dirty="0">
                <a:latin typeface="Arial" panose="020B0604020202020204" pitchFamily="34" charset="0"/>
                <a:cs typeface="Arial" panose="020B0604020202020204" pitchFamily="34" charset="0"/>
              </a:rPr>
              <a:t>And my </a:t>
            </a:r>
            <a:r>
              <a:rPr lang="en-AU" sz="3600" b="1" i="1" dirty="0">
                <a:solidFill>
                  <a:srgbClr val="0000FF"/>
                </a:solidFill>
                <a:latin typeface="Arial" panose="020B0604020202020204" pitchFamily="34" charset="0"/>
                <a:cs typeface="Arial" panose="020B0604020202020204" pitchFamily="34" charset="0"/>
              </a:rPr>
              <a:t>Master Keys of Creation YouTube Channel</a:t>
            </a:r>
            <a:endParaRPr lang="en-AU" sz="2800" b="1" i="1" dirty="0">
              <a:solidFill>
                <a:srgbClr val="0000FF"/>
              </a:solidFill>
              <a:effectLst/>
              <a:latin typeface="Arial" panose="020B0604020202020204" pitchFamily="34" charset="0"/>
              <a:cs typeface="Arial" panose="020B0604020202020204" pitchFamily="34" charset="0"/>
            </a:endParaRPr>
          </a:p>
          <a:p>
            <a:pPr algn="ctr"/>
            <a:endParaRPr lang="en-US" sz="2800" b="1" dirty="0">
              <a:solidFill>
                <a:srgbClr val="0000FF"/>
              </a:solidFill>
              <a:effectLst/>
              <a:latin typeface="Arial" panose="020B0604020202020204" pitchFamily="34" charset="0"/>
              <a:cs typeface="Arial" panose="020B0604020202020204" pitchFamily="34" charset="0"/>
            </a:endParaRPr>
          </a:p>
        </p:txBody>
      </p:sp>
      <p:pic>
        <p:nvPicPr>
          <p:cNvPr id="3" name="Picture 2" descr="A person in a purple shirt&#10;&#10;AI-generated content may be incorrect.">
            <a:extLst>
              <a:ext uri="{FF2B5EF4-FFF2-40B4-BE49-F238E27FC236}">
                <a16:creationId xmlns:a16="http://schemas.microsoft.com/office/drawing/2014/main" id="{A628BCD6-05F6-9699-584B-6855DEF67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3771900"/>
            <a:ext cx="5334000" cy="5334000"/>
          </a:xfrm>
          <a:prstGeom prst="rect">
            <a:avLst/>
          </a:prstGeom>
        </p:spPr>
      </p:pic>
    </p:spTree>
    <p:extLst>
      <p:ext uri="{BB962C8B-B14F-4D97-AF65-F5344CB8AC3E}">
        <p14:creationId xmlns:p14="http://schemas.microsoft.com/office/powerpoint/2010/main" val="2597790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several&#10;&#10;Description automatically generated">
            <a:extLst>
              <a:ext uri="{FF2B5EF4-FFF2-40B4-BE49-F238E27FC236}">
                <a16:creationId xmlns:a16="http://schemas.microsoft.com/office/drawing/2014/main" id="{508155AD-B90D-49AF-BDB7-F871C6539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457931" y="-4885970"/>
            <a:ext cx="11582400" cy="19601740"/>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66854" y="6043023"/>
            <a:ext cx="984892" cy="948285"/>
          </a:xfrm>
          <a:prstGeom prst="rect">
            <a:avLst/>
          </a:prstGeom>
        </p:spPr>
      </p:pic>
      <p:sp>
        <p:nvSpPr>
          <p:cNvPr id="20" name="TextBox 20"/>
          <p:cNvSpPr txBox="1"/>
          <p:nvPr/>
        </p:nvSpPr>
        <p:spPr>
          <a:xfrm>
            <a:off x="1028700" y="3365457"/>
            <a:ext cx="12128105" cy="509755"/>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sp>
        <p:nvSpPr>
          <p:cNvPr id="7" name="Rectangle 6">
            <a:extLst>
              <a:ext uri="{FF2B5EF4-FFF2-40B4-BE49-F238E27FC236}">
                <a16:creationId xmlns:a16="http://schemas.microsoft.com/office/drawing/2014/main" id="{C50CD32C-A9B7-4B45-A6C4-56AEB7A12295}"/>
              </a:ext>
            </a:extLst>
          </p:cNvPr>
          <p:cNvSpPr/>
          <p:nvPr/>
        </p:nvSpPr>
        <p:spPr>
          <a:xfrm>
            <a:off x="-266700" y="-475925"/>
            <a:ext cx="18821400" cy="106680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TextBox 8">
            <a:extLst>
              <a:ext uri="{FF2B5EF4-FFF2-40B4-BE49-F238E27FC236}">
                <a16:creationId xmlns:a16="http://schemas.microsoft.com/office/drawing/2014/main" id="{76B08AF4-9497-459C-8647-80B1172080AA}"/>
              </a:ext>
            </a:extLst>
          </p:cNvPr>
          <p:cNvSpPr txBox="1"/>
          <p:nvPr/>
        </p:nvSpPr>
        <p:spPr>
          <a:xfrm>
            <a:off x="-10886" y="-419201"/>
            <a:ext cx="18135600" cy="1107996"/>
          </a:xfrm>
          <a:prstGeom prst="rect">
            <a:avLst/>
          </a:prstGeom>
          <a:noFill/>
        </p:spPr>
        <p:txBody>
          <a:bodyPr wrap="square" rtlCol="0">
            <a:spAutoFit/>
          </a:bodyPr>
          <a:lstStyle/>
          <a:p>
            <a:pPr algn="ctr"/>
            <a:r>
              <a:rPr lang="en-AU" sz="6600" b="1" i="1" dirty="0">
                <a:solidFill>
                  <a:srgbClr val="FF0000"/>
                </a:solidFill>
                <a:latin typeface="Arial" panose="020B0604020202020204" pitchFamily="34" charset="0"/>
                <a:cs typeface="Arial" panose="020B0604020202020204" pitchFamily="34" charset="0"/>
              </a:rPr>
              <a:t>High Tension Power lines</a:t>
            </a:r>
            <a:endParaRPr lang="en-AU" sz="7200" b="1" i="1" dirty="0">
              <a:solidFill>
                <a:srgbClr val="FF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5C8F121-2C04-BE04-906B-9C8A4E4FA1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5234" y="1083065"/>
            <a:ext cx="5112646" cy="8714739"/>
          </a:xfrm>
          <a:prstGeom prst="rect">
            <a:avLst/>
          </a:prstGeom>
        </p:spPr>
      </p:pic>
      <p:pic>
        <p:nvPicPr>
          <p:cNvPr id="4" name="Picture 3" descr="A person holding a light pole&#10;&#10;AI-generated content may be incorrect.">
            <a:extLst>
              <a:ext uri="{FF2B5EF4-FFF2-40B4-BE49-F238E27FC236}">
                <a16:creationId xmlns:a16="http://schemas.microsoft.com/office/drawing/2014/main" id="{6A0ABF7B-9D84-0956-0D43-31824CC9BD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0" y="1417313"/>
            <a:ext cx="6174622" cy="6995171"/>
          </a:xfrm>
          <a:prstGeom prst="rect">
            <a:avLst/>
          </a:prstGeom>
        </p:spPr>
      </p:pic>
    </p:spTree>
    <p:extLst>
      <p:ext uri="{BB962C8B-B14F-4D97-AF65-F5344CB8AC3E}">
        <p14:creationId xmlns:p14="http://schemas.microsoft.com/office/powerpoint/2010/main" val="3537375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0CBF4-E8D2-881C-2E9B-0DF13E7F5E75}"/>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D7F03AA5-5048-80F1-3D3C-04002CCFCF2C}"/>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A6A657F0-9907-8D17-6465-5FA596EFBB51}"/>
              </a:ext>
            </a:extLst>
          </p:cNvPr>
          <p:cNvSpPr/>
          <p:nvPr/>
        </p:nvSpPr>
        <p:spPr>
          <a:xfrm>
            <a:off x="304800" y="0"/>
            <a:ext cx="18059399" cy="1055135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AU" sz="6600" b="1" i="1" dirty="0">
                <a:solidFill>
                  <a:srgbClr val="0000FF"/>
                </a:solidFill>
                <a:latin typeface="Arial" panose="020B0604020202020204" pitchFamily="34" charset="0"/>
                <a:cs typeface="Arial" panose="020B0604020202020204" pitchFamily="34" charset="0"/>
              </a:rPr>
              <a:t>High-tension Power-lines</a:t>
            </a:r>
          </a:p>
          <a:p>
            <a:pPr algn="ctr"/>
            <a:endParaRPr lang="en-AU" sz="2000" b="1" dirty="0">
              <a:latin typeface="Arial" panose="020B0604020202020204" pitchFamily="34" charset="0"/>
              <a:cs typeface="Arial" panose="020B0604020202020204" pitchFamily="34" charset="0"/>
            </a:endParaRPr>
          </a:p>
          <a:p>
            <a:pPr algn="ctr"/>
            <a:r>
              <a:rPr lang="en-AU" sz="3200" b="1" dirty="0">
                <a:latin typeface="Arial" panose="020B0604020202020204" pitchFamily="34" charset="0"/>
                <a:cs typeface="Arial" panose="020B0604020202020204" pitchFamily="34" charset="0"/>
              </a:rPr>
              <a:t>Strong EMFs exist under high-tension power-lines!</a:t>
            </a:r>
          </a:p>
          <a:p>
            <a:pPr algn="ctr"/>
            <a:endParaRPr lang="en-AU" sz="3200" b="1" dirty="0">
              <a:latin typeface="Arial" panose="020B0604020202020204" pitchFamily="34" charset="0"/>
              <a:cs typeface="Arial" panose="020B0604020202020204" pitchFamily="34" charset="0"/>
            </a:endParaRPr>
          </a:p>
          <a:p>
            <a:pPr algn="ctr"/>
            <a:r>
              <a:rPr lang="en-AU" sz="3200" b="1" dirty="0">
                <a:latin typeface="Arial" panose="020B0604020202020204" pitchFamily="34" charset="0"/>
                <a:cs typeface="Arial" panose="020B0604020202020204" pitchFamily="34" charset="0"/>
              </a:rPr>
              <a:t>These electrical cables often carry 400,000 volts or more. </a:t>
            </a:r>
          </a:p>
          <a:p>
            <a:pPr algn="ctr"/>
            <a:endParaRPr lang="en-AU" sz="3200" b="1" dirty="0">
              <a:latin typeface="Arial" panose="020B0604020202020204" pitchFamily="34" charset="0"/>
              <a:cs typeface="Arial" panose="020B0604020202020204" pitchFamily="34" charset="0"/>
            </a:endParaRPr>
          </a:p>
          <a:p>
            <a:pPr algn="ctr"/>
            <a:r>
              <a:rPr lang="en-AU" sz="3200" b="1" dirty="0">
                <a:latin typeface="Arial" panose="020B0604020202020204" pitchFamily="34" charset="0"/>
                <a:cs typeface="Arial" panose="020B0604020202020204" pitchFamily="34" charset="0"/>
              </a:rPr>
              <a:t>When you stand under these lines you will often hear the hum. </a:t>
            </a:r>
          </a:p>
          <a:p>
            <a:pPr algn="ctr"/>
            <a:endParaRPr lang="en-AU" sz="3200" b="1" dirty="0">
              <a:latin typeface="Arial" panose="020B0604020202020204" pitchFamily="34" charset="0"/>
              <a:cs typeface="Arial" panose="020B0604020202020204" pitchFamily="34" charset="0"/>
            </a:endParaRPr>
          </a:p>
          <a:p>
            <a:pPr algn="ctr"/>
            <a:r>
              <a:rPr lang="en-AU" sz="3200" b="1" dirty="0">
                <a:latin typeface="Arial" panose="020B0604020202020204" pitchFamily="34" charset="0"/>
                <a:cs typeface="Arial" panose="020B0604020202020204" pitchFamily="34" charset="0"/>
              </a:rPr>
              <a:t>In damp weather you can hear crackling as some of the electricity discharges into the atmosphere because powerlines ‘shed’ electricity, as the electricity travels along them. </a:t>
            </a:r>
            <a:br>
              <a:rPr lang="en-AU" sz="3200" b="1" dirty="0">
                <a:latin typeface="Arial" panose="020B0604020202020204" pitchFamily="34" charset="0"/>
                <a:cs typeface="Arial" panose="020B0604020202020204" pitchFamily="34" charset="0"/>
              </a:rPr>
            </a:br>
            <a:r>
              <a:rPr lang="en-AU" sz="3200" b="1" dirty="0">
                <a:latin typeface="Arial" panose="020B0604020202020204" pitchFamily="34" charset="0"/>
                <a:cs typeface="Arial" panose="020B0604020202020204" pitchFamily="34" charset="0"/>
              </a:rPr>
              <a:t>Electrical companies estimate up to 20% wastage.</a:t>
            </a:r>
          </a:p>
          <a:p>
            <a:pPr algn="ctr"/>
            <a:endParaRPr lang="en-AU" sz="3200" b="1" dirty="0">
              <a:latin typeface="Arial" panose="020B0604020202020204" pitchFamily="34" charset="0"/>
              <a:cs typeface="Arial" panose="020B0604020202020204" pitchFamily="34" charset="0"/>
            </a:endParaRPr>
          </a:p>
          <a:p>
            <a:pPr algn="ctr"/>
            <a:r>
              <a:rPr lang="en-AU" sz="3200" b="1" dirty="0">
                <a:latin typeface="Arial" panose="020B0604020202020204" pitchFamily="34" charset="0"/>
                <a:cs typeface="Arial" panose="020B0604020202020204" pitchFamily="34" charset="0"/>
              </a:rPr>
              <a:t>You can stand under the more powerful high-tension power-lines </a:t>
            </a:r>
            <a:br>
              <a:rPr lang="en-AU" sz="3200" b="1" dirty="0">
                <a:latin typeface="Arial" panose="020B0604020202020204" pitchFamily="34" charset="0"/>
                <a:cs typeface="Arial" panose="020B0604020202020204" pitchFamily="34" charset="0"/>
              </a:rPr>
            </a:br>
            <a:r>
              <a:rPr lang="en-AU" sz="3200" b="1" dirty="0">
                <a:latin typeface="Arial" panose="020B0604020202020204" pitchFamily="34" charset="0"/>
                <a:cs typeface="Arial" panose="020B0604020202020204" pitchFamily="34" charset="0"/>
              </a:rPr>
              <a:t>&amp; light up a fluorescent tube (as long as you don’t have a Tesla's Pendant on). </a:t>
            </a:r>
          </a:p>
          <a:p>
            <a:pPr algn="ctr"/>
            <a:endParaRPr lang="en-AU" sz="3200" b="1" dirty="0">
              <a:latin typeface="Arial" panose="020B0604020202020204" pitchFamily="34" charset="0"/>
              <a:cs typeface="Arial" panose="020B0604020202020204" pitchFamily="34" charset="0"/>
            </a:endParaRPr>
          </a:p>
          <a:p>
            <a:pPr algn="ctr"/>
            <a:endParaRPr lang="en-AU" sz="2000" b="1" dirty="0">
              <a:latin typeface="Arial" panose="020B0604020202020204" pitchFamily="34" charset="0"/>
              <a:cs typeface="Arial" panose="020B0604020202020204" pitchFamily="34" charset="0"/>
            </a:endParaRPr>
          </a:p>
          <a:p>
            <a:pPr algn="ctr"/>
            <a:endParaRPr lang="en-AU" sz="2000" b="1" dirty="0">
              <a:latin typeface="Arial" panose="020B0604020202020204" pitchFamily="34" charset="0"/>
              <a:cs typeface="Arial" panose="020B0604020202020204" pitchFamily="34" charset="0"/>
            </a:endParaRPr>
          </a:p>
          <a:p>
            <a:pPr algn="ctr"/>
            <a:endParaRPr lang="en-AU" sz="2000" b="1" dirty="0">
              <a:latin typeface="Arial" panose="020B0604020202020204" pitchFamily="34" charset="0"/>
              <a:cs typeface="Arial" panose="020B0604020202020204" pitchFamily="34" charset="0"/>
            </a:endParaRPr>
          </a:p>
          <a:p>
            <a:pPr algn="ctr"/>
            <a:endParaRPr lang="en-AU" sz="2000" b="1" dirty="0">
              <a:latin typeface="Arial" panose="020B0604020202020204" pitchFamily="34" charset="0"/>
              <a:cs typeface="Arial" panose="020B0604020202020204" pitchFamily="34" charset="0"/>
            </a:endParaRPr>
          </a:p>
          <a:p>
            <a:pPr algn="ctr"/>
            <a:endParaRPr lang="en-AU" sz="2000" b="1" dirty="0">
              <a:latin typeface="Arial" panose="020B0604020202020204" pitchFamily="34" charset="0"/>
              <a:cs typeface="Arial" panose="020B0604020202020204" pitchFamily="34" charset="0"/>
            </a:endParaRPr>
          </a:p>
          <a:p>
            <a:pPr algn="ctr"/>
            <a:endParaRPr lang="en-AU" sz="2000" b="1" dirty="0">
              <a:latin typeface="Arial" panose="020B0604020202020204" pitchFamily="34" charset="0"/>
              <a:cs typeface="Arial" panose="020B0604020202020204" pitchFamily="34" charset="0"/>
            </a:endParaRPr>
          </a:p>
          <a:p>
            <a:pPr algn="ctr"/>
            <a:endParaRPr lang="en-AU" sz="2000" b="1" dirty="0">
              <a:latin typeface="Arial" panose="020B0604020202020204" pitchFamily="34" charset="0"/>
              <a:cs typeface="Arial" panose="020B0604020202020204" pitchFamily="34" charset="0"/>
            </a:endParaRPr>
          </a:p>
          <a:p>
            <a:endParaRPr lang="en-AU" sz="20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C710253-8D30-4DFE-8549-51CA90832C9D}"/>
              </a:ext>
            </a:extLst>
          </p:cNvPr>
          <p:cNvSpPr txBox="1"/>
          <p:nvPr/>
        </p:nvSpPr>
        <p:spPr>
          <a:xfrm>
            <a:off x="6096000" y="7810500"/>
            <a:ext cx="8763000" cy="2492990"/>
          </a:xfrm>
          <a:prstGeom prst="rect">
            <a:avLst/>
          </a:prstGeom>
          <a:noFill/>
        </p:spPr>
        <p:txBody>
          <a:bodyPr wrap="square" rtlCol="0">
            <a:spAutoFit/>
          </a:bodyPr>
          <a:lstStyle/>
          <a:p>
            <a:r>
              <a:rPr lang="en-AU" sz="2800" b="1" dirty="0">
                <a:solidFill>
                  <a:srgbClr val="FF0000"/>
                </a:solidFill>
                <a:latin typeface="Arial" panose="020B0604020202020204" pitchFamily="34" charset="0"/>
                <a:cs typeface="Arial" panose="020B0604020202020204" pitchFamily="34" charset="0"/>
              </a:rPr>
              <a:t>Common complaints:</a:t>
            </a:r>
          </a:p>
          <a:p>
            <a:r>
              <a:rPr lang="en-AU" sz="2800" b="1" dirty="0">
                <a:latin typeface="Arial" panose="020B0604020202020204" pitchFamily="34" charset="0"/>
                <a:cs typeface="Arial" panose="020B0604020202020204" pitchFamily="34" charset="0"/>
              </a:rPr>
              <a:t>* </a:t>
            </a:r>
            <a:r>
              <a:rPr lang="en-AU" sz="3200" b="1" dirty="0">
                <a:latin typeface="Arial" panose="020B0604020202020204" pitchFamily="34" charset="0"/>
                <a:cs typeface="Arial" panose="020B0604020202020204" pitchFamily="34" charset="0"/>
              </a:rPr>
              <a:t>Perpetually lacking in energy,</a:t>
            </a:r>
          </a:p>
          <a:p>
            <a:r>
              <a:rPr lang="en-AU" sz="3200" b="1" dirty="0">
                <a:latin typeface="Arial" panose="020B0604020202020204" pitchFamily="34" charset="0"/>
                <a:cs typeface="Arial" panose="020B0604020202020204" pitchFamily="34" charset="0"/>
              </a:rPr>
              <a:t>* Nauseous or dizzy</a:t>
            </a:r>
          </a:p>
          <a:p>
            <a:r>
              <a:rPr lang="en-AU" sz="3200" b="1" dirty="0">
                <a:latin typeface="Arial" panose="020B0604020202020204" pitchFamily="34" charset="0"/>
                <a:cs typeface="Arial" panose="020B0604020202020204" pitchFamily="34" charset="0"/>
              </a:rPr>
              <a:t>* Asthma,</a:t>
            </a:r>
          </a:p>
          <a:p>
            <a:r>
              <a:rPr lang="en-AU" sz="3200" b="1" dirty="0">
                <a:latin typeface="Arial" panose="020B0604020202020204" pitchFamily="34" charset="0"/>
                <a:cs typeface="Arial" panose="020B0604020202020204" pitchFamily="34" charset="0"/>
              </a:rPr>
              <a:t>* Perpetually feeling stressed.</a:t>
            </a:r>
            <a:endParaRPr lang="en-AU" sz="2000" dirty="0"/>
          </a:p>
        </p:txBody>
      </p:sp>
    </p:spTree>
    <p:extLst>
      <p:ext uri="{BB962C8B-B14F-4D97-AF65-F5344CB8AC3E}">
        <p14:creationId xmlns:p14="http://schemas.microsoft.com/office/powerpoint/2010/main" val="1069990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616ED-6082-88F5-6C8C-BE55FA193256}"/>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CCD81415-4D55-45F2-5591-75996280F160}"/>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14DAE0B6-64A4-70E9-C73D-68957D2FBCF7}"/>
              </a:ext>
            </a:extLst>
          </p:cNvPr>
          <p:cNvSpPr/>
          <p:nvPr/>
        </p:nvSpPr>
        <p:spPr>
          <a:xfrm>
            <a:off x="285748" y="411434"/>
            <a:ext cx="18078451" cy="976126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AU" sz="6600" b="1" i="1" dirty="0">
                <a:solidFill>
                  <a:srgbClr val="FF0000"/>
                </a:solidFill>
                <a:latin typeface="Arial" panose="020B0604020202020204" pitchFamily="34" charset="0"/>
                <a:cs typeface="Arial" panose="020B0604020202020204" pitchFamily="34" charset="0"/>
              </a:rPr>
              <a:t>LIVING BENEATH POWER LINES</a:t>
            </a:r>
          </a:p>
          <a:p>
            <a:pPr algn="ctr"/>
            <a:r>
              <a:rPr lang="en-AU" sz="3200" b="1" dirty="0">
                <a:latin typeface="Arial" panose="020B0604020202020204" pitchFamily="34" charset="0"/>
                <a:cs typeface="Arial" panose="020B0604020202020204" pitchFamily="34" charset="0"/>
              </a:rPr>
              <a:t>The most famous example of illness caused by high-tension power lines </a:t>
            </a:r>
            <a:br>
              <a:rPr lang="en-AU" sz="3200" b="1" dirty="0">
                <a:latin typeface="Arial" panose="020B0604020202020204" pitchFamily="34" charset="0"/>
                <a:cs typeface="Arial" panose="020B0604020202020204" pitchFamily="34" charset="0"/>
              </a:rPr>
            </a:br>
            <a:r>
              <a:rPr lang="en-AU" sz="3200" b="1" dirty="0">
                <a:latin typeface="Arial" panose="020B0604020202020204" pitchFamily="34" charset="0"/>
                <a:cs typeface="Arial" panose="020B0604020202020204" pitchFamily="34" charset="0"/>
              </a:rPr>
              <a:t>is the English village of “Fishpond”.</a:t>
            </a:r>
          </a:p>
          <a:p>
            <a:pPr algn="ctr"/>
            <a:endParaRPr lang="en-AU" sz="3200" b="1" dirty="0">
              <a:latin typeface="Arial" panose="020B0604020202020204" pitchFamily="34" charset="0"/>
              <a:cs typeface="Arial" panose="020B0604020202020204" pitchFamily="34" charset="0"/>
            </a:endParaRPr>
          </a:p>
          <a:p>
            <a:pPr algn="ctr"/>
            <a:r>
              <a:rPr lang="en-AU" sz="3200" b="1" dirty="0">
                <a:latin typeface="Arial" panose="020B0604020202020204" pitchFamily="34" charset="0"/>
                <a:cs typeface="Arial" panose="020B0604020202020204" pitchFamily="34" charset="0"/>
              </a:rPr>
              <a:t>High-tension power lines effectively surround this village.</a:t>
            </a:r>
            <a:br>
              <a:rPr lang="en-AU" sz="3200" b="1" dirty="0">
                <a:latin typeface="Arial" panose="020B0604020202020204" pitchFamily="34" charset="0"/>
                <a:cs typeface="Arial" panose="020B0604020202020204" pitchFamily="34" charset="0"/>
              </a:rPr>
            </a:br>
            <a:r>
              <a:rPr lang="en-AU" sz="3200" b="1" dirty="0">
                <a:latin typeface="Arial" panose="020B0604020202020204" pitchFamily="34" charset="0"/>
                <a:cs typeface="Arial" panose="020B0604020202020204" pitchFamily="34" charset="0"/>
              </a:rPr>
              <a:t> </a:t>
            </a:r>
            <a:br>
              <a:rPr lang="en-AU" sz="3200" b="1" dirty="0">
                <a:latin typeface="Arial" panose="020B0604020202020204" pitchFamily="34" charset="0"/>
                <a:cs typeface="Arial" panose="020B0604020202020204" pitchFamily="34" charset="0"/>
              </a:rPr>
            </a:br>
            <a:r>
              <a:rPr lang="en-AU" sz="3200" b="1" dirty="0">
                <a:latin typeface="Arial" panose="020B0604020202020204" pitchFamily="34" charset="0"/>
                <a:cs typeface="Arial" panose="020B0604020202020204" pitchFamily="34" charset="0"/>
              </a:rPr>
              <a:t>Here many residents suffered similar symptoms over a long period, </a:t>
            </a:r>
            <a:br>
              <a:rPr lang="en-AU" sz="3200" b="1" dirty="0">
                <a:latin typeface="Arial" panose="020B0604020202020204" pitchFamily="34" charset="0"/>
                <a:cs typeface="Arial" panose="020B0604020202020204" pitchFamily="34" charset="0"/>
              </a:rPr>
            </a:br>
            <a:r>
              <a:rPr lang="en-AU" sz="3200" b="1" dirty="0">
                <a:latin typeface="Arial" panose="020B0604020202020204" pitchFamily="34" charset="0"/>
                <a:cs typeface="Arial" panose="020B0604020202020204" pitchFamily="34" charset="0"/>
              </a:rPr>
              <a:t>but no clear connection to the villagers' health was made until the power voltages were increased and the incidence &amp; severity of symptoms increased dramatically!</a:t>
            </a: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2A902DA-A3C3-6E2D-FD5C-8867BB129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9100" y="6110675"/>
            <a:ext cx="2209800" cy="3766705"/>
          </a:xfrm>
          <a:prstGeom prst="rect">
            <a:avLst/>
          </a:prstGeom>
        </p:spPr>
      </p:pic>
    </p:spTree>
    <p:extLst>
      <p:ext uri="{BB962C8B-B14F-4D97-AF65-F5344CB8AC3E}">
        <p14:creationId xmlns:p14="http://schemas.microsoft.com/office/powerpoint/2010/main" val="3811825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ACB7C-7D4B-ECAF-74C8-9BD2ED03AD98}"/>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7E1B8E42-BE4B-8EFB-14CB-9BCFA057AE03}"/>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C2065375-DDD5-D39C-D219-D388D116F2B6}"/>
              </a:ext>
            </a:extLst>
          </p:cNvPr>
          <p:cNvSpPr/>
          <p:nvPr/>
        </p:nvSpPr>
        <p:spPr>
          <a:xfrm>
            <a:off x="285748" y="411434"/>
            <a:ext cx="18078451" cy="976126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sz="6000" b="1" i="1" dirty="0">
              <a:solidFill>
                <a:srgbClr val="0000FF"/>
              </a:solidFill>
              <a:latin typeface="Arial" panose="020B0604020202020204" pitchFamily="34" charset="0"/>
              <a:cs typeface="Arial" panose="020B0604020202020204" pitchFamily="34" charset="0"/>
            </a:endParaRPr>
          </a:p>
          <a:p>
            <a:pPr algn="ctr"/>
            <a:endParaRPr lang="en-AU" sz="6000" b="1" i="1" dirty="0">
              <a:solidFill>
                <a:srgbClr val="0000FF"/>
              </a:solidFill>
              <a:latin typeface="Arial" panose="020B0604020202020204" pitchFamily="34" charset="0"/>
              <a:cs typeface="Arial" panose="020B0604020202020204" pitchFamily="34" charset="0"/>
            </a:endParaRPr>
          </a:p>
          <a:p>
            <a:pPr algn="ctr"/>
            <a:endParaRPr lang="en-AU" sz="6000" b="1" i="1" dirty="0">
              <a:solidFill>
                <a:srgbClr val="0000FF"/>
              </a:solidFill>
              <a:latin typeface="Arial" panose="020B0604020202020204" pitchFamily="34" charset="0"/>
              <a:cs typeface="Arial" panose="020B0604020202020204" pitchFamily="34" charset="0"/>
            </a:endParaRPr>
          </a:p>
          <a:p>
            <a:pPr algn="ctr"/>
            <a:r>
              <a:rPr lang="en-AU" sz="6600" b="1" i="1" dirty="0">
                <a:solidFill>
                  <a:srgbClr val="FF0000"/>
                </a:solidFill>
                <a:latin typeface="Arial" panose="020B0604020202020204" pitchFamily="34" charset="0"/>
                <a:cs typeface="Arial" panose="020B0604020202020204" pitchFamily="34" charset="0"/>
              </a:rPr>
              <a:t>Step-Down Transformers &amp; Cancer </a:t>
            </a:r>
          </a:p>
          <a:p>
            <a:pPr algn="ctr"/>
            <a:endParaRPr lang="en-AU" sz="3200" b="1" dirty="0">
              <a:latin typeface="Arial" panose="020B0604020202020204" pitchFamily="34" charset="0"/>
              <a:cs typeface="Arial" panose="020B0604020202020204" pitchFamily="34" charset="0"/>
            </a:endParaRPr>
          </a:p>
          <a:p>
            <a:pPr algn="ctr"/>
            <a:r>
              <a:rPr lang="en-AU" sz="3200" b="1" dirty="0">
                <a:latin typeface="Arial" panose="020B0604020202020204" pitchFamily="34" charset="0"/>
                <a:cs typeface="Arial" panose="020B0604020202020204" pitchFamily="34" charset="0"/>
              </a:rPr>
              <a:t>In 1979 an American researcher Nancy Wertheimer, during her research into childhood Leukemia, first identified the possibility of a link between power-line transformers &amp; cancer.   Her data led her to the conclusion that children living in houses either side of electrical poles with step down transformers showed the highest incidence of the disease.  Another researcher, Ed Leeper, did further detailed analysis of the results including, epidemiological studies, and his results supported the previous study.  Studies done by Robert O Becker MD, U.S.A. &amp; Dr </a:t>
            </a:r>
            <a:r>
              <a:rPr lang="en-AU" sz="3200" b="1" dirty="0" err="1">
                <a:latin typeface="Arial" panose="020B0604020202020204" pitchFamily="34" charset="0"/>
                <a:cs typeface="Arial" panose="020B0604020202020204" pitchFamily="34" charset="0"/>
              </a:rPr>
              <a:t>Tomenius</a:t>
            </a:r>
            <a:r>
              <a:rPr lang="en-AU" sz="3200" b="1" dirty="0">
                <a:latin typeface="Arial" panose="020B0604020202020204" pitchFamily="34" charset="0"/>
                <a:cs typeface="Arial" panose="020B0604020202020204" pitchFamily="34" charset="0"/>
              </a:rPr>
              <a:t> in Sweden, have supported Wertheimer's findings.</a:t>
            </a:r>
          </a:p>
          <a:p>
            <a:pPr algn="ctr"/>
            <a:endParaRPr lang="en-AU" sz="3200" b="1" dirty="0">
              <a:latin typeface="Arial" panose="020B0604020202020204" pitchFamily="34" charset="0"/>
              <a:cs typeface="Arial" panose="020B0604020202020204" pitchFamily="34" charset="0"/>
            </a:endParaRPr>
          </a:p>
          <a:p>
            <a:pPr algn="ctr"/>
            <a:r>
              <a:rPr lang="en-AU" sz="3200" b="1" dirty="0">
                <a:latin typeface="Arial" panose="020B0604020202020204" pitchFamily="34" charset="0"/>
                <a:cs typeface="Arial" panose="020B0604020202020204" pitchFamily="34" charset="0"/>
              </a:rPr>
              <a:t>Unfortunately, the majority of the medical profession &amp; the electric power supply companies have refused to admit that EMFs could produce carcinogenic conditions &amp; have rejected the research. </a:t>
            </a:r>
          </a:p>
          <a:p>
            <a:pPr algn="ctr"/>
            <a:endParaRPr lang="en-AU" sz="3200" b="1" dirty="0">
              <a:latin typeface="Arial" panose="020B0604020202020204" pitchFamily="34" charset="0"/>
              <a:cs typeface="Arial" panose="020B0604020202020204" pitchFamily="34" charset="0"/>
            </a:endParaRPr>
          </a:p>
          <a:p>
            <a:pPr algn="ctr"/>
            <a:r>
              <a:rPr lang="en-AU" sz="3200" b="1" dirty="0">
                <a:latin typeface="Arial" panose="020B0604020202020204" pitchFamily="34" charset="0"/>
                <a:cs typeface="Arial" panose="020B0604020202020204" pitchFamily="34" charset="0"/>
              </a:rPr>
              <a:t>There have been 2 court cases in America &amp; Australia, leading to very expensive re-routing of power lines that were built near schools &amp; residential housing!</a:t>
            </a: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0538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CE714-D35E-DE09-390A-D21706265D17}"/>
            </a:ext>
          </a:extLst>
        </p:cNvPr>
        <p:cNvGrpSpPr/>
        <p:nvPr/>
      </p:nvGrpSpPr>
      <p:grpSpPr>
        <a:xfrm>
          <a:off x="0" y="0"/>
          <a:ext cx="0" cy="0"/>
          <a:chOff x="0" y="0"/>
          <a:chExt cx="0" cy="0"/>
        </a:xfrm>
      </p:grpSpPr>
      <p:pic>
        <p:nvPicPr>
          <p:cNvPr id="8" name="Picture 8">
            <a:extLst>
              <a:ext uri="{FF2B5EF4-FFF2-40B4-BE49-F238E27FC236}">
                <a16:creationId xmlns:a16="http://schemas.microsoft.com/office/drawing/2014/main" id="{57F7901E-4421-D75D-8453-679B6420A0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6854" y="6043023"/>
            <a:ext cx="984892" cy="948285"/>
          </a:xfrm>
          <a:prstGeom prst="rect">
            <a:avLst/>
          </a:prstGeom>
        </p:spPr>
      </p:pic>
      <p:sp>
        <p:nvSpPr>
          <p:cNvPr id="20" name="TextBox 20">
            <a:extLst>
              <a:ext uri="{FF2B5EF4-FFF2-40B4-BE49-F238E27FC236}">
                <a16:creationId xmlns:a16="http://schemas.microsoft.com/office/drawing/2014/main" id="{7502F3AB-A79E-831D-F79F-56AC7DCFF494}"/>
              </a:ext>
            </a:extLst>
          </p:cNvPr>
          <p:cNvSpPr txBox="1"/>
          <p:nvPr/>
        </p:nvSpPr>
        <p:spPr>
          <a:xfrm>
            <a:off x="1028700" y="3365457"/>
            <a:ext cx="12128105" cy="509755"/>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pic>
        <p:nvPicPr>
          <p:cNvPr id="5" name="Picture 4" descr="A telephone pole with power lines&#10;&#10;AI-generated content may be incorrect.">
            <a:extLst>
              <a:ext uri="{FF2B5EF4-FFF2-40B4-BE49-F238E27FC236}">
                <a16:creationId xmlns:a16="http://schemas.microsoft.com/office/drawing/2014/main" id="{8DACFEE3-92C8-175F-FCC5-D80C2D619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113" y="380827"/>
            <a:ext cx="6257330" cy="9785170"/>
          </a:xfrm>
          <a:prstGeom prst="rect">
            <a:avLst/>
          </a:prstGeom>
        </p:spPr>
      </p:pic>
      <p:pic>
        <p:nvPicPr>
          <p:cNvPr id="11" name="Picture 10" descr="A collage of a green and a green machine&#10;&#10;AI-generated content may be incorrect.">
            <a:extLst>
              <a:ext uri="{FF2B5EF4-FFF2-40B4-BE49-F238E27FC236}">
                <a16:creationId xmlns:a16="http://schemas.microsoft.com/office/drawing/2014/main" id="{C02A1665-A185-2A6A-E33E-22CCE469BF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5096" y="380827"/>
            <a:ext cx="10265208" cy="4612355"/>
          </a:xfrm>
          <a:prstGeom prst="rect">
            <a:avLst/>
          </a:prstGeom>
        </p:spPr>
      </p:pic>
      <p:pic>
        <p:nvPicPr>
          <p:cNvPr id="23" name="Picture 22" descr="Long shot of a house with power lines&#10;&#10;AI-generated content may be incorrect.">
            <a:extLst>
              <a:ext uri="{FF2B5EF4-FFF2-40B4-BE49-F238E27FC236}">
                <a16:creationId xmlns:a16="http://schemas.microsoft.com/office/drawing/2014/main" id="{954EEDCD-975C-660B-B992-804CDEE8FB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200" y="5362776"/>
            <a:ext cx="8763001" cy="4874718"/>
          </a:xfrm>
          <a:prstGeom prst="rect">
            <a:avLst/>
          </a:prstGeom>
        </p:spPr>
      </p:pic>
    </p:spTree>
    <p:extLst>
      <p:ext uri="{BB962C8B-B14F-4D97-AF65-F5344CB8AC3E}">
        <p14:creationId xmlns:p14="http://schemas.microsoft.com/office/powerpoint/2010/main" val="580681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CA4BD-8962-8F02-7443-A75AB26CE8B1}"/>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27109EDF-C6EA-5839-2D09-37FF7BC26028}"/>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49EF2B40-6452-CB01-51BD-B195B4DF2917}"/>
              </a:ext>
            </a:extLst>
          </p:cNvPr>
          <p:cNvSpPr/>
          <p:nvPr/>
        </p:nvSpPr>
        <p:spPr>
          <a:xfrm>
            <a:off x="285748" y="411434"/>
            <a:ext cx="18078451" cy="976126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sz="6000" b="1" i="1" dirty="0">
              <a:solidFill>
                <a:srgbClr val="0000FF"/>
              </a:solidFill>
              <a:latin typeface="Arial" panose="020B0604020202020204" pitchFamily="34" charset="0"/>
              <a:cs typeface="Arial" panose="020B0604020202020204" pitchFamily="34" charset="0"/>
            </a:endParaRPr>
          </a:p>
          <a:p>
            <a:pPr algn="ctr"/>
            <a:endParaRPr lang="en-AU" sz="6000" b="1" i="1" dirty="0">
              <a:solidFill>
                <a:srgbClr val="0000FF"/>
              </a:solidFill>
              <a:latin typeface="Arial" panose="020B0604020202020204" pitchFamily="34" charset="0"/>
              <a:cs typeface="Arial" panose="020B0604020202020204" pitchFamily="34" charset="0"/>
            </a:endParaRPr>
          </a:p>
          <a:p>
            <a:pPr algn="ctr"/>
            <a:endParaRPr lang="en-AU" sz="6000" b="1" i="1" dirty="0">
              <a:solidFill>
                <a:srgbClr val="0000FF"/>
              </a:solidFill>
              <a:latin typeface="Arial" panose="020B0604020202020204" pitchFamily="34" charset="0"/>
              <a:cs typeface="Arial" panose="020B0604020202020204" pitchFamily="34" charset="0"/>
            </a:endParaRPr>
          </a:p>
          <a:p>
            <a:pPr algn="ctr"/>
            <a:r>
              <a:rPr lang="en-AU" sz="6000" b="1" i="1" dirty="0">
                <a:solidFill>
                  <a:srgbClr val="0000FF"/>
                </a:solidFill>
                <a:latin typeface="Arial" panose="020B0604020202020204" pitchFamily="34" charset="0"/>
                <a:cs typeface="Arial" panose="020B0604020202020204" pitchFamily="34" charset="0"/>
              </a:rPr>
              <a:t>Radio Towers</a:t>
            </a:r>
          </a:p>
          <a:p>
            <a:pPr algn="ctr"/>
            <a:endParaRPr lang="en-AU" sz="3200" b="1" dirty="0">
              <a:latin typeface="Arial" panose="020B0604020202020204" pitchFamily="34" charset="0"/>
              <a:cs typeface="Arial" panose="020B0604020202020204" pitchFamily="34" charset="0"/>
            </a:endParaRPr>
          </a:p>
          <a:p>
            <a:pPr algn="ctr"/>
            <a:r>
              <a:rPr lang="en-AU" sz="3600" b="1" dirty="0">
                <a:latin typeface="Arial" panose="020B0604020202020204" pitchFamily="34" charset="0"/>
                <a:cs typeface="Arial" panose="020B0604020202020204" pitchFamily="34" charset="0"/>
              </a:rPr>
              <a:t>In the 1950s one of the first commercial radio transmitters was placed on the roof of the Empire State Building, New York. The maintenance crew in charge of the installation discovered one of the properties of strong radio transmissions is cooking. If they put a sausage on a stick &amp; placed it in front of a transmitter dish it would cook. </a:t>
            </a:r>
          </a:p>
          <a:p>
            <a:pPr algn="ctr"/>
            <a:endParaRPr lang="en-AU" sz="3600" b="1" dirty="0">
              <a:latin typeface="Arial" panose="020B0604020202020204" pitchFamily="34" charset="0"/>
              <a:cs typeface="Arial" panose="020B0604020202020204" pitchFamily="34" charset="0"/>
            </a:endParaRPr>
          </a:p>
          <a:p>
            <a:pPr algn="ctr"/>
            <a:r>
              <a:rPr lang="en-AU" sz="3600" b="1" dirty="0">
                <a:latin typeface="Arial" panose="020B0604020202020204" pitchFamily="34" charset="0"/>
                <a:cs typeface="Arial" panose="020B0604020202020204" pitchFamily="34" charset="0"/>
              </a:rPr>
              <a:t>(This is one of the principles behind microwave ovens; working with high frequency oscillations causes the water molecules in the food to vibrate rapidly the resulting friction causing heat). </a:t>
            </a:r>
          </a:p>
          <a:p>
            <a:pPr algn="ctr"/>
            <a:endParaRPr lang="en-AU" sz="3600" b="1" dirty="0">
              <a:latin typeface="Arial" panose="020B0604020202020204" pitchFamily="34" charset="0"/>
              <a:cs typeface="Arial" panose="020B0604020202020204" pitchFamily="34" charset="0"/>
            </a:endParaRPr>
          </a:p>
          <a:p>
            <a:pPr algn="ctr"/>
            <a:r>
              <a:rPr lang="en-AU" sz="3600" b="1" dirty="0">
                <a:latin typeface="Arial" panose="020B0604020202020204" pitchFamily="34" charset="0"/>
                <a:cs typeface="Arial" panose="020B0604020202020204" pitchFamily="34" charset="0"/>
              </a:rPr>
              <a:t>Unfortunately, the maintenance crew used the heating effect to warm themselves on cold nights by standing in front of the dishes. It all turned sour when years later, most of the crew developed a variety of cancers. Now it’s recognised that exposure to radio or microwave radiation is potentially very dangerous.</a:t>
            </a: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0160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13EDA-3EEE-F8AA-4FD4-50A37999A00D}"/>
            </a:ext>
          </a:extLst>
        </p:cNvPr>
        <p:cNvGrpSpPr/>
        <p:nvPr/>
      </p:nvGrpSpPr>
      <p:grpSpPr>
        <a:xfrm>
          <a:off x="0" y="0"/>
          <a:ext cx="0" cy="0"/>
          <a:chOff x="0" y="0"/>
          <a:chExt cx="0" cy="0"/>
        </a:xfrm>
      </p:grpSpPr>
      <p:pic>
        <p:nvPicPr>
          <p:cNvPr id="6" name="Picture 5" descr="A picture containing decorated, several&#10;&#10;Description automatically generated">
            <a:extLst>
              <a:ext uri="{FF2B5EF4-FFF2-40B4-BE49-F238E27FC236}">
                <a16:creationId xmlns:a16="http://schemas.microsoft.com/office/drawing/2014/main" id="{ADFDE073-9E9D-F465-0555-1170BA5CE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457931" y="-4885970"/>
            <a:ext cx="11582400" cy="19601740"/>
          </a:xfrm>
          <a:prstGeom prst="rect">
            <a:avLst/>
          </a:prstGeom>
        </p:spPr>
      </p:pic>
      <p:pic>
        <p:nvPicPr>
          <p:cNvPr id="8" name="Picture 8">
            <a:extLst>
              <a:ext uri="{FF2B5EF4-FFF2-40B4-BE49-F238E27FC236}">
                <a16:creationId xmlns:a16="http://schemas.microsoft.com/office/drawing/2014/main" id="{D1F28C06-956C-E853-75F6-F8393D5C3DF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66854" y="6043023"/>
            <a:ext cx="984892" cy="948285"/>
          </a:xfrm>
          <a:prstGeom prst="rect">
            <a:avLst/>
          </a:prstGeom>
        </p:spPr>
      </p:pic>
      <p:sp>
        <p:nvSpPr>
          <p:cNvPr id="20" name="TextBox 20">
            <a:extLst>
              <a:ext uri="{FF2B5EF4-FFF2-40B4-BE49-F238E27FC236}">
                <a16:creationId xmlns:a16="http://schemas.microsoft.com/office/drawing/2014/main" id="{C7F29641-F218-DBDB-74AD-6E3B98FE349F}"/>
              </a:ext>
            </a:extLst>
          </p:cNvPr>
          <p:cNvSpPr txBox="1"/>
          <p:nvPr/>
        </p:nvSpPr>
        <p:spPr>
          <a:xfrm>
            <a:off x="1028700" y="3365457"/>
            <a:ext cx="12128105" cy="509755"/>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sp>
        <p:nvSpPr>
          <p:cNvPr id="7" name="Rectangle 6">
            <a:extLst>
              <a:ext uri="{FF2B5EF4-FFF2-40B4-BE49-F238E27FC236}">
                <a16:creationId xmlns:a16="http://schemas.microsoft.com/office/drawing/2014/main" id="{AEA32E19-146D-ACD2-519A-8A4FD4007C25}"/>
              </a:ext>
            </a:extLst>
          </p:cNvPr>
          <p:cNvSpPr/>
          <p:nvPr/>
        </p:nvSpPr>
        <p:spPr>
          <a:xfrm>
            <a:off x="-551739" y="-876302"/>
            <a:ext cx="19601740" cy="11582401"/>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TextBox 8">
            <a:extLst>
              <a:ext uri="{FF2B5EF4-FFF2-40B4-BE49-F238E27FC236}">
                <a16:creationId xmlns:a16="http://schemas.microsoft.com/office/drawing/2014/main" id="{1F531724-8190-5754-F17F-CDCCB782C3E8}"/>
              </a:ext>
            </a:extLst>
          </p:cNvPr>
          <p:cNvSpPr txBox="1"/>
          <p:nvPr/>
        </p:nvSpPr>
        <p:spPr>
          <a:xfrm>
            <a:off x="0" y="-558564"/>
            <a:ext cx="18135600" cy="1323439"/>
          </a:xfrm>
          <a:prstGeom prst="rect">
            <a:avLst/>
          </a:prstGeom>
          <a:noFill/>
        </p:spPr>
        <p:txBody>
          <a:bodyPr wrap="square" rtlCol="0">
            <a:spAutoFit/>
          </a:bodyPr>
          <a:lstStyle/>
          <a:p>
            <a:pPr algn="ctr"/>
            <a:r>
              <a:rPr lang="en-AU" sz="8000" b="1" i="1" dirty="0">
                <a:solidFill>
                  <a:srgbClr val="FF0000"/>
                </a:solidFill>
                <a:latin typeface="Arial" panose="020B0604020202020204" pitchFamily="34" charset="0"/>
                <a:cs typeface="Arial" panose="020B0604020202020204" pitchFamily="34" charset="0"/>
              </a:rPr>
              <a:t>Phone Towers</a:t>
            </a:r>
          </a:p>
        </p:txBody>
      </p:sp>
      <p:pic>
        <p:nvPicPr>
          <p:cNvPr id="5" name="Picture 4">
            <a:extLst>
              <a:ext uri="{FF2B5EF4-FFF2-40B4-BE49-F238E27FC236}">
                <a16:creationId xmlns:a16="http://schemas.microsoft.com/office/drawing/2014/main" id="{F0FF1097-BF2B-3225-126F-61F1C5C9E8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850871"/>
            <a:ext cx="6295574" cy="9456871"/>
          </a:xfrm>
          <a:prstGeom prst="rect">
            <a:avLst/>
          </a:prstGeom>
        </p:spPr>
      </p:pic>
      <p:pic>
        <p:nvPicPr>
          <p:cNvPr id="10" name="Picture 9" descr="A close-up of a tower&#10;&#10;AI-generated content may be incorrect.">
            <a:extLst>
              <a:ext uri="{FF2B5EF4-FFF2-40B4-BE49-F238E27FC236}">
                <a16:creationId xmlns:a16="http://schemas.microsoft.com/office/drawing/2014/main" id="{C289BEF6-F13A-E2A3-6C28-57E3F97BD7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5092" y="850872"/>
            <a:ext cx="7489841" cy="9456870"/>
          </a:xfrm>
          <a:prstGeom prst="rect">
            <a:avLst/>
          </a:prstGeom>
        </p:spPr>
      </p:pic>
    </p:spTree>
    <p:extLst>
      <p:ext uri="{BB962C8B-B14F-4D97-AF65-F5344CB8AC3E}">
        <p14:creationId xmlns:p14="http://schemas.microsoft.com/office/powerpoint/2010/main" val="3006250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0CD23-33CC-96B4-8813-CB2F86FD3D3B}"/>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B11C9F1F-2AA7-8281-C50A-5A0510CBDB46}"/>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BF20505D-1702-8653-2B48-A426CA9769BC}"/>
              </a:ext>
            </a:extLst>
          </p:cNvPr>
          <p:cNvSpPr/>
          <p:nvPr/>
        </p:nvSpPr>
        <p:spPr>
          <a:xfrm>
            <a:off x="285748" y="411434"/>
            <a:ext cx="18078451" cy="976126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sz="6000" b="1" i="1" dirty="0">
              <a:solidFill>
                <a:srgbClr val="0000FF"/>
              </a:solidFill>
              <a:latin typeface="Arial" panose="020B0604020202020204" pitchFamily="34" charset="0"/>
              <a:cs typeface="Arial" panose="020B0604020202020204" pitchFamily="34" charset="0"/>
            </a:endParaRPr>
          </a:p>
          <a:p>
            <a:pPr algn="ctr"/>
            <a:r>
              <a:rPr lang="en-AU" sz="6000" b="1" i="1" dirty="0">
                <a:solidFill>
                  <a:srgbClr val="0000FF"/>
                </a:solidFill>
                <a:latin typeface="Arial" panose="020B0604020202020204" pitchFamily="34" charset="0"/>
                <a:cs typeface="Arial" panose="020B0604020202020204" pitchFamily="34" charset="0"/>
              </a:rPr>
              <a:t>Mobile Phone Towers</a:t>
            </a:r>
          </a:p>
          <a:p>
            <a:pPr algn="ctr"/>
            <a:endParaRPr lang="en-AU" sz="3200" b="1" dirty="0">
              <a:latin typeface="Arial" panose="020B0604020202020204" pitchFamily="34" charset="0"/>
              <a:cs typeface="Arial" panose="020B0604020202020204" pitchFamily="34" charset="0"/>
            </a:endParaRPr>
          </a:p>
          <a:p>
            <a:pPr algn="ctr"/>
            <a:r>
              <a:rPr lang="en-AU" sz="3600" b="1" dirty="0">
                <a:latin typeface="Arial" panose="020B0604020202020204" pitchFamily="34" charset="0"/>
                <a:cs typeface="Arial" panose="020B0604020202020204" pitchFamily="34" charset="0"/>
              </a:rPr>
              <a:t>Sydney Suburbs</a:t>
            </a:r>
          </a:p>
          <a:p>
            <a:pPr algn="ctr"/>
            <a:endParaRPr lang="en-AU" sz="36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Dr Bruce Hocking (medical adviser for Telstra) conducted a health study in a 4km zone in a Sydney suburb surrounded by 3 mobile phone towers &amp; 2 TV transmission towers. </a:t>
            </a:r>
          </a:p>
          <a:p>
            <a:pPr algn="ctr"/>
            <a:endParaRPr lang="en-AU" sz="40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Dr. Hocking’s findings showed children living within a 4 km radius of these had a 60% higher incidence of Leukaemia than children who lived further from the towers; also there was a far greater risk of dying from the disease. </a:t>
            </a:r>
          </a:p>
          <a:p>
            <a:pPr algn="ctr"/>
            <a:endParaRPr lang="en-AU" sz="40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Dr. Hocking also found a slightly increased rate of adult cancer in the study area than beyond it.  Dr. Hocking lost his position over these findings.</a:t>
            </a:r>
          </a:p>
          <a:p>
            <a:pPr algn="ctr"/>
            <a:endParaRPr lang="en-AU" sz="36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4006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322FF-EB8E-1515-8286-46A86BA8D9AD}"/>
            </a:ext>
          </a:extLst>
        </p:cNvPr>
        <p:cNvGrpSpPr/>
        <p:nvPr/>
      </p:nvGrpSpPr>
      <p:grpSpPr>
        <a:xfrm>
          <a:off x="0" y="0"/>
          <a:ext cx="0" cy="0"/>
          <a:chOff x="0" y="0"/>
          <a:chExt cx="0" cy="0"/>
        </a:xfrm>
      </p:grpSpPr>
      <p:pic>
        <p:nvPicPr>
          <p:cNvPr id="8" name="Picture 8">
            <a:extLst>
              <a:ext uri="{FF2B5EF4-FFF2-40B4-BE49-F238E27FC236}">
                <a16:creationId xmlns:a16="http://schemas.microsoft.com/office/drawing/2014/main" id="{D2B5A6C3-47D4-CF74-C728-9B2E4D918D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6854" y="6043023"/>
            <a:ext cx="984892" cy="948285"/>
          </a:xfrm>
          <a:prstGeom prst="rect">
            <a:avLst/>
          </a:prstGeom>
        </p:spPr>
      </p:pic>
      <p:sp>
        <p:nvSpPr>
          <p:cNvPr id="20" name="TextBox 20">
            <a:extLst>
              <a:ext uri="{FF2B5EF4-FFF2-40B4-BE49-F238E27FC236}">
                <a16:creationId xmlns:a16="http://schemas.microsoft.com/office/drawing/2014/main" id="{03FF619D-1506-7905-B842-345067959CA6}"/>
              </a:ext>
            </a:extLst>
          </p:cNvPr>
          <p:cNvSpPr txBox="1"/>
          <p:nvPr/>
        </p:nvSpPr>
        <p:spPr>
          <a:xfrm>
            <a:off x="1028700" y="3365457"/>
            <a:ext cx="12128105" cy="509755"/>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pic>
        <p:nvPicPr>
          <p:cNvPr id="21" name="Picture 20" descr="Several different types of towers&#10;&#10;AI-generated content may be incorrect.">
            <a:extLst>
              <a:ext uri="{FF2B5EF4-FFF2-40B4-BE49-F238E27FC236}">
                <a16:creationId xmlns:a16="http://schemas.microsoft.com/office/drawing/2014/main" id="{CBA25889-520F-35DD-EE7B-68C9F4E5B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615" y="190500"/>
            <a:ext cx="17536769" cy="9906000"/>
          </a:xfrm>
          <a:prstGeom prst="rect">
            <a:avLst/>
          </a:prstGeom>
        </p:spPr>
      </p:pic>
    </p:spTree>
    <p:extLst>
      <p:ext uri="{BB962C8B-B14F-4D97-AF65-F5344CB8AC3E}">
        <p14:creationId xmlns:p14="http://schemas.microsoft.com/office/powerpoint/2010/main" val="2050107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30D93-10CF-606B-C389-52B6D04FC7D1}"/>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993C10C7-98E5-F478-1DA2-78348B463645}"/>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FDE664C4-B130-579A-D33B-E493AE7A14B2}"/>
              </a:ext>
            </a:extLst>
          </p:cNvPr>
          <p:cNvSpPr/>
          <p:nvPr/>
        </p:nvSpPr>
        <p:spPr>
          <a:xfrm>
            <a:off x="0" y="0"/>
            <a:ext cx="18745200" cy="1055135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sz="6000" b="1" i="1" dirty="0">
              <a:solidFill>
                <a:srgbClr val="0000FF"/>
              </a:solidFill>
              <a:latin typeface="Arial" panose="020B0604020202020204" pitchFamily="34" charset="0"/>
              <a:cs typeface="Arial" panose="020B0604020202020204" pitchFamily="34" charset="0"/>
            </a:endParaRPr>
          </a:p>
          <a:p>
            <a:pPr algn="ctr"/>
            <a:endParaRPr lang="en-AU" sz="6000" b="1" i="1" dirty="0">
              <a:solidFill>
                <a:srgbClr val="0000FF"/>
              </a:solidFill>
              <a:latin typeface="Arial" panose="020B0604020202020204" pitchFamily="34" charset="0"/>
              <a:cs typeface="Arial" panose="020B0604020202020204" pitchFamily="34" charset="0"/>
            </a:endParaRPr>
          </a:p>
          <a:p>
            <a:pPr algn="ctr"/>
            <a:endParaRPr lang="en-AU" sz="6000" b="1" i="1" dirty="0">
              <a:solidFill>
                <a:srgbClr val="0000FF"/>
              </a:solidFill>
              <a:latin typeface="Arial" panose="020B0604020202020204" pitchFamily="34" charset="0"/>
              <a:cs typeface="Arial" panose="020B0604020202020204" pitchFamily="34" charset="0"/>
            </a:endParaRPr>
          </a:p>
          <a:p>
            <a:pPr algn="ctr"/>
            <a:r>
              <a:rPr lang="en-AU" sz="6000" b="1" i="1" dirty="0">
                <a:solidFill>
                  <a:srgbClr val="0000FF"/>
                </a:solidFill>
                <a:latin typeface="Arial" panose="020B0604020202020204" pitchFamily="34" charset="0"/>
                <a:cs typeface="Arial" panose="020B0604020202020204" pitchFamily="34" charset="0"/>
              </a:rPr>
              <a:t>Mobile Phone Towers</a:t>
            </a:r>
          </a:p>
          <a:p>
            <a:pPr algn="ctr"/>
            <a:endParaRPr lang="en-AU" sz="3200" b="1" dirty="0">
              <a:latin typeface="Arial" panose="020B0604020202020204" pitchFamily="34" charset="0"/>
              <a:cs typeface="Arial" panose="020B0604020202020204" pitchFamily="34" charset="0"/>
            </a:endParaRPr>
          </a:p>
          <a:p>
            <a:pPr algn="ctr"/>
            <a:r>
              <a:rPr lang="en-AU" sz="3600" b="1" dirty="0">
                <a:latin typeface="Arial" panose="020B0604020202020204" pitchFamily="34" charset="0"/>
                <a:cs typeface="Arial" panose="020B0604020202020204" pitchFamily="34" charset="0"/>
              </a:rPr>
              <a:t>An English School</a:t>
            </a:r>
          </a:p>
          <a:p>
            <a:pPr algn="ctr"/>
            <a:endParaRPr lang="en-AU" sz="3600" b="1" dirty="0">
              <a:latin typeface="Arial" panose="020B0604020202020204" pitchFamily="34" charset="0"/>
              <a:cs typeface="Arial" panose="020B0604020202020204" pitchFamily="34" charset="0"/>
            </a:endParaRPr>
          </a:p>
          <a:p>
            <a:pPr algn="ctr"/>
            <a:r>
              <a:rPr lang="en-AU" sz="4400" b="1" dirty="0">
                <a:latin typeface="Arial" panose="020B0604020202020204" pitchFamily="34" charset="0"/>
                <a:cs typeface="Arial" panose="020B0604020202020204" pitchFamily="34" charset="0"/>
              </a:rPr>
              <a:t>In September 2004 the attention of the Royal Society of Medicine, London, was directed to a primary school on the south coast of England. During June 2004, 11 children in various classrooms suddenly &amp; simultaneously developed nosebleeds &amp; nausea for no apparent reason. </a:t>
            </a:r>
          </a:p>
          <a:p>
            <a:pPr algn="ctr"/>
            <a:endParaRPr lang="en-AU" sz="4400" b="1" dirty="0">
              <a:latin typeface="Arial" panose="020B0604020202020204" pitchFamily="34" charset="0"/>
              <a:cs typeface="Arial" panose="020B0604020202020204" pitchFamily="34" charset="0"/>
            </a:endParaRPr>
          </a:p>
          <a:p>
            <a:pPr algn="ctr"/>
            <a:r>
              <a:rPr lang="en-AU" sz="4400" b="1" dirty="0">
                <a:latin typeface="Arial" panose="020B0604020202020204" pitchFamily="34" charset="0"/>
                <a:cs typeface="Arial" panose="020B0604020202020204" pitchFamily="34" charset="0"/>
              </a:rPr>
              <a:t>It was 2 weeks before the school discovered a mobile-phone tower that had been erected 4 weeks earlier (750 </a:t>
            </a:r>
            <a:r>
              <a:rPr lang="en-AU" sz="4400" b="1" dirty="0" err="1">
                <a:latin typeface="Arial" panose="020B0604020202020204" pitchFamily="34" charset="0"/>
                <a:cs typeface="Arial" panose="020B0604020202020204" pitchFamily="34" charset="0"/>
              </a:rPr>
              <a:t>mtr</a:t>
            </a:r>
            <a:r>
              <a:rPr lang="en-AU" sz="4400" b="1" dirty="0">
                <a:latin typeface="Arial" panose="020B0604020202020204" pitchFamily="34" charset="0"/>
                <a:cs typeface="Arial" panose="020B0604020202020204" pitchFamily="34" charset="0"/>
              </a:rPr>
              <a:t> away), had been switched on that particular morning!  It was evident the radiation being transmitted had caused the physical reaction in the children.</a:t>
            </a: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5742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BEB88-8E0B-3283-B087-8E8ACC6965E1}"/>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3629275B-EA9E-65A9-7A16-C73F3E3F10E6}"/>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1267EC01-1856-3BE8-6C82-9A9F78591E0C}"/>
              </a:ext>
            </a:extLst>
          </p:cNvPr>
          <p:cNvSpPr/>
          <p:nvPr/>
        </p:nvSpPr>
        <p:spPr>
          <a:xfrm>
            <a:off x="285749" y="411434"/>
            <a:ext cx="17754600" cy="9464132"/>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solidFill>
                <a:schemeClr val="bg1"/>
              </a:solidFill>
            </a:endParaRPr>
          </a:p>
        </p:txBody>
      </p:sp>
      <p:sp>
        <p:nvSpPr>
          <p:cNvPr id="20" name="TextBox 19">
            <a:extLst>
              <a:ext uri="{FF2B5EF4-FFF2-40B4-BE49-F238E27FC236}">
                <a16:creationId xmlns:a16="http://schemas.microsoft.com/office/drawing/2014/main" id="{D12B848E-0E10-C5E3-C91E-24E88DC9DE75}"/>
              </a:ext>
            </a:extLst>
          </p:cNvPr>
          <p:cNvSpPr txBox="1"/>
          <p:nvPr/>
        </p:nvSpPr>
        <p:spPr>
          <a:xfrm>
            <a:off x="381000" y="571500"/>
            <a:ext cx="17621251" cy="8525411"/>
          </a:xfrm>
          <a:prstGeom prst="rect">
            <a:avLst/>
          </a:prstGeom>
          <a:noFill/>
        </p:spPr>
        <p:txBody>
          <a:bodyPr wrap="square" rtlCol="0">
            <a:spAutoFit/>
          </a:bodyPr>
          <a:lstStyle/>
          <a:p>
            <a:pPr algn="ctr"/>
            <a:r>
              <a:rPr lang="en-AU" sz="11500" b="1" i="1" u="none" strike="noStrike" dirty="0">
                <a:effectLst/>
                <a:latin typeface="Halant Medium Bold" panose="020B0604020202020204" charset="0"/>
                <a:cs typeface="Halant Medium Bold" panose="020B0604020202020204" charset="0"/>
              </a:rPr>
              <a:t>Are you Concerned </a:t>
            </a:r>
            <a:br>
              <a:rPr lang="en-AU" sz="13800" b="1" i="1" u="none" strike="noStrike" dirty="0">
                <a:solidFill>
                  <a:srgbClr val="FF0000"/>
                </a:solidFill>
                <a:effectLst/>
                <a:latin typeface="Halant Medium Bold" panose="020B0604020202020204" charset="0"/>
                <a:cs typeface="Halant Medium Bold" panose="020B0604020202020204" charset="0"/>
              </a:rPr>
            </a:br>
            <a:r>
              <a:rPr lang="en-AU" sz="8800" b="1" i="1" u="none" strike="noStrike" dirty="0">
                <a:solidFill>
                  <a:srgbClr val="0000FF"/>
                </a:solidFill>
                <a:effectLst/>
                <a:latin typeface="Halant Medium Bold" panose="020B0604020202020204" charset="0"/>
                <a:cs typeface="Halant Medium Bold" panose="020B0604020202020204" charset="0"/>
              </a:rPr>
              <a:t>about the </a:t>
            </a:r>
            <a:br>
              <a:rPr lang="en-AU" sz="13800" b="1" i="1" u="none" strike="noStrike" dirty="0">
                <a:solidFill>
                  <a:srgbClr val="FF0000"/>
                </a:solidFill>
                <a:effectLst/>
                <a:latin typeface="Halant Medium Bold" panose="020B0604020202020204" charset="0"/>
                <a:cs typeface="Halant Medium Bold" panose="020B0604020202020204" charset="0"/>
              </a:rPr>
            </a:br>
            <a:r>
              <a:rPr lang="en-AU" sz="11500" b="1" i="1" u="none" strike="noStrike" dirty="0">
                <a:solidFill>
                  <a:srgbClr val="FF0000"/>
                </a:solidFill>
                <a:effectLst/>
                <a:latin typeface="Halant Medium Bold" panose="020B0604020202020204" charset="0"/>
                <a:cs typeface="Halant Medium Bold" panose="020B0604020202020204" charset="0"/>
              </a:rPr>
              <a:t>Damaging Effects</a:t>
            </a:r>
            <a:r>
              <a:rPr lang="en-AU" sz="11500" b="1" i="1" u="none" strike="noStrike" dirty="0">
                <a:solidFill>
                  <a:srgbClr val="0000FF"/>
                </a:solidFill>
                <a:effectLst/>
                <a:latin typeface="Halant Medium Bold" panose="020B0604020202020204" charset="0"/>
                <a:cs typeface="Halant Medium Bold" panose="020B0604020202020204" charset="0"/>
              </a:rPr>
              <a:t> </a:t>
            </a:r>
          </a:p>
          <a:p>
            <a:pPr algn="ctr"/>
            <a:r>
              <a:rPr lang="en-AU" sz="9600" b="1" i="1" u="none" strike="noStrike" dirty="0">
                <a:solidFill>
                  <a:srgbClr val="0000FF"/>
                </a:solidFill>
                <a:effectLst/>
                <a:latin typeface="Halant Medium Bold" panose="020B0604020202020204" charset="0"/>
                <a:cs typeface="Halant Medium Bold" panose="020B0604020202020204" charset="0"/>
              </a:rPr>
              <a:t>of </a:t>
            </a:r>
            <a:r>
              <a:rPr lang="en-AU" sz="11500" b="1" i="1" u="none" strike="noStrike" dirty="0">
                <a:solidFill>
                  <a:srgbClr val="FF0000"/>
                </a:solidFill>
                <a:effectLst/>
                <a:latin typeface="Halant Medium Bold" panose="020B0604020202020204" charset="0"/>
                <a:cs typeface="Halant Medium Bold" panose="020B0604020202020204" charset="0"/>
              </a:rPr>
              <a:t>5G Microwave Frequencies?</a:t>
            </a:r>
            <a:endParaRPr lang="en-US" sz="6000" dirty="0">
              <a:solidFill>
                <a:srgbClr val="0000FF"/>
              </a:solidFill>
              <a:effectLst/>
              <a:latin typeface="Halant Medium Bold" panose="020B0604020202020204" charset="0"/>
              <a:cs typeface="Halant Medium Bold" panose="020B0604020202020204" charset="0"/>
            </a:endParaRPr>
          </a:p>
        </p:txBody>
      </p:sp>
    </p:spTree>
    <p:extLst>
      <p:ext uri="{BB962C8B-B14F-4D97-AF65-F5344CB8AC3E}">
        <p14:creationId xmlns:p14="http://schemas.microsoft.com/office/powerpoint/2010/main" val="3256696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1D2DF-731B-E66A-A9B7-33BFF4994E25}"/>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88B1CEEF-C9FF-52CC-8805-2C0C03FF8EBB}"/>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803C4A75-3FD9-C497-D33D-CE7FF57044D7}"/>
              </a:ext>
            </a:extLst>
          </p:cNvPr>
          <p:cNvSpPr/>
          <p:nvPr/>
        </p:nvSpPr>
        <p:spPr>
          <a:xfrm>
            <a:off x="285748" y="411434"/>
            <a:ext cx="18078451" cy="976126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sz="6000" b="1" i="1" dirty="0">
              <a:solidFill>
                <a:srgbClr val="0000FF"/>
              </a:solidFill>
              <a:latin typeface="Arial" panose="020B0604020202020204" pitchFamily="34" charset="0"/>
              <a:cs typeface="Arial" panose="020B0604020202020204" pitchFamily="34" charset="0"/>
            </a:endParaRPr>
          </a:p>
          <a:p>
            <a:pPr algn="ctr"/>
            <a:endParaRPr lang="en-AU" sz="6000" b="1" i="1" dirty="0">
              <a:solidFill>
                <a:srgbClr val="0000FF"/>
              </a:solidFill>
              <a:latin typeface="Arial" panose="020B0604020202020204" pitchFamily="34" charset="0"/>
              <a:cs typeface="Arial" panose="020B0604020202020204" pitchFamily="34" charset="0"/>
            </a:endParaRPr>
          </a:p>
          <a:p>
            <a:pPr algn="ctr"/>
            <a:r>
              <a:rPr lang="en-AU" sz="6000" b="1" i="1" dirty="0">
                <a:solidFill>
                  <a:srgbClr val="0000FF"/>
                </a:solidFill>
                <a:latin typeface="Arial" panose="020B0604020202020204" pitchFamily="34" charset="0"/>
                <a:cs typeface="Arial" panose="020B0604020202020204" pitchFamily="34" charset="0"/>
              </a:rPr>
              <a:t>Mobile Phone Towers</a:t>
            </a:r>
          </a:p>
          <a:p>
            <a:pPr algn="ctr"/>
            <a:endParaRPr lang="en-AU" sz="6000" b="1" i="1" dirty="0">
              <a:solidFill>
                <a:srgbClr val="0000FF"/>
              </a:solidFill>
              <a:latin typeface="Arial" panose="020B0604020202020204" pitchFamily="34" charset="0"/>
              <a:cs typeface="Arial" panose="020B0604020202020204" pitchFamily="34" charset="0"/>
            </a:endParaRPr>
          </a:p>
          <a:p>
            <a:pPr algn="ctr"/>
            <a:r>
              <a:rPr lang="en-AU" sz="3600" b="1" dirty="0">
                <a:latin typeface="Arial" panose="020B0604020202020204" pitchFamily="34" charset="0"/>
                <a:cs typeface="Arial" panose="020B0604020202020204" pitchFamily="34" charset="0"/>
              </a:rPr>
              <a:t>Professor Stephan Gift, of University of the West Indies (UWI) Faculty of Engineering, is quoted based on his research, “Radiation caused alteration in brain waves, a two-fold increase in child leukemia &amp; changes in the human immune system.” </a:t>
            </a:r>
          </a:p>
          <a:p>
            <a:pPr algn="ctr"/>
            <a:endParaRPr lang="en-AU" sz="3600" b="1" dirty="0">
              <a:latin typeface="Arial" panose="020B0604020202020204" pitchFamily="34" charset="0"/>
              <a:cs typeface="Arial" panose="020B0604020202020204" pitchFamily="34" charset="0"/>
            </a:endParaRPr>
          </a:p>
          <a:p>
            <a:pPr algn="ctr"/>
            <a:r>
              <a:rPr lang="en-AU" sz="3600" b="1" dirty="0">
                <a:latin typeface="Arial" panose="020B0604020202020204" pitchFamily="34" charset="0"/>
                <a:cs typeface="Arial" panose="020B0604020202020204" pitchFamily="34" charset="0"/>
              </a:rPr>
              <a:t>He also sourced information from a “Reflex Study” done by 12 groups in seven European countries who’s findings showed that radiation caused DNA breaks in exposed cells of the human body. </a:t>
            </a:r>
          </a:p>
          <a:p>
            <a:pPr algn="ctr"/>
            <a:endParaRPr lang="en-AU" sz="3600" b="1" dirty="0">
              <a:latin typeface="Arial" panose="020B0604020202020204" pitchFamily="34" charset="0"/>
              <a:cs typeface="Arial" panose="020B0604020202020204" pitchFamily="34" charset="0"/>
            </a:endParaRPr>
          </a:p>
          <a:p>
            <a:pPr algn="ctr"/>
            <a:r>
              <a:rPr lang="en-AU" sz="3600" b="1" dirty="0">
                <a:latin typeface="Arial" panose="020B0604020202020204" pitchFamily="34" charset="0"/>
                <a:cs typeface="Arial" panose="020B0604020202020204" pitchFamily="34" charset="0"/>
              </a:rPr>
              <a:t>Gift said, “It was also found that in Germany, this year, there was a seven-fold increase in breast cancer in an area with mobile phone towers.”</a:t>
            </a:r>
          </a:p>
          <a:p>
            <a:pPr algn="ctr"/>
            <a:endParaRPr lang="en-AU" sz="3600" b="1" dirty="0">
              <a:latin typeface="Arial" panose="020B0604020202020204" pitchFamily="34" charset="0"/>
              <a:cs typeface="Arial" panose="020B0604020202020204" pitchFamily="34" charset="0"/>
            </a:endParaRPr>
          </a:p>
          <a:p>
            <a:pPr algn="ctr"/>
            <a:r>
              <a:rPr lang="en-AU" sz="3600" b="1" dirty="0">
                <a:latin typeface="Arial" panose="020B0604020202020204" pitchFamily="34" charset="0"/>
                <a:cs typeface="Arial" panose="020B0604020202020204" pitchFamily="34" charset="0"/>
              </a:rPr>
              <a:t>Gift said, “The headaches people experience with prolonged mobile phone usage are because, things leak into the brain, which shouldn’t.” </a:t>
            </a:r>
            <a:endParaRPr lang="en-AU" sz="3200" b="1" dirty="0">
              <a:latin typeface="Arial" panose="020B0604020202020204" pitchFamily="34" charset="0"/>
              <a:cs typeface="Arial" panose="020B0604020202020204" pitchFamily="34" charset="0"/>
            </a:endParaRPr>
          </a:p>
          <a:p>
            <a:pPr algn="ctr"/>
            <a:endParaRPr lang="en-AU" sz="2400" b="1" dirty="0">
              <a:latin typeface="Arial" panose="020B0604020202020204" pitchFamily="34" charset="0"/>
              <a:cs typeface="Arial" panose="020B0604020202020204" pitchFamily="34" charset="0"/>
            </a:endParaRPr>
          </a:p>
          <a:p>
            <a:pPr algn="ctr"/>
            <a:endParaRPr lang="en-AU" sz="2400" b="1" dirty="0">
              <a:latin typeface="Arial" panose="020B0604020202020204" pitchFamily="34" charset="0"/>
              <a:cs typeface="Arial" panose="020B0604020202020204" pitchFamily="34" charset="0"/>
            </a:endParaRPr>
          </a:p>
          <a:p>
            <a:pPr algn="ctr"/>
            <a:endParaRPr lang="en-AU" sz="2400" b="1" dirty="0">
              <a:latin typeface="Arial" panose="020B0604020202020204" pitchFamily="34" charset="0"/>
              <a:cs typeface="Arial" panose="020B0604020202020204" pitchFamily="34" charset="0"/>
            </a:endParaRPr>
          </a:p>
          <a:p>
            <a:pPr algn="ctr"/>
            <a:endParaRPr lang="en-AU" sz="24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79998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9E08C-9E80-2A22-93E4-5E6DC348E285}"/>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199014BF-A287-ECB2-8A5C-46DC54EA8FE4}"/>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E98CA448-3636-9B94-173F-B3FD874F6221}"/>
              </a:ext>
            </a:extLst>
          </p:cNvPr>
          <p:cNvSpPr/>
          <p:nvPr/>
        </p:nvSpPr>
        <p:spPr>
          <a:xfrm>
            <a:off x="285748" y="411434"/>
            <a:ext cx="18078451" cy="976126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sz="6000" b="1" i="1" dirty="0">
              <a:solidFill>
                <a:srgbClr val="0000FF"/>
              </a:solidFill>
              <a:latin typeface="Arial" panose="020B0604020202020204" pitchFamily="34" charset="0"/>
              <a:cs typeface="Arial" panose="020B0604020202020204" pitchFamily="34" charset="0"/>
            </a:endParaRPr>
          </a:p>
          <a:p>
            <a:pPr algn="ctr"/>
            <a:endParaRPr lang="en-AU" sz="6000" b="1" i="1" dirty="0">
              <a:solidFill>
                <a:srgbClr val="0000FF"/>
              </a:solidFill>
              <a:latin typeface="Arial" panose="020B0604020202020204" pitchFamily="34" charset="0"/>
              <a:cs typeface="Arial" panose="020B0604020202020204" pitchFamily="34" charset="0"/>
            </a:endParaRPr>
          </a:p>
          <a:p>
            <a:pPr algn="ctr"/>
            <a:r>
              <a:rPr lang="en-AU" sz="6000" b="1" i="1" dirty="0">
                <a:solidFill>
                  <a:srgbClr val="0000FF"/>
                </a:solidFill>
                <a:latin typeface="Arial" panose="020B0604020202020204" pitchFamily="34" charset="0"/>
                <a:cs typeface="Arial" panose="020B0604020202020204" pitchFamily="34" charset="0"/>
              </a:rPr>
              <a:t>Mobile Phone Towers</a:t>
            </a:r>
          </a:p>
          <a:p>
            <a:pPr algn="ctr"/>
            <a:endParaRPr lang="en-AU" sz="28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At a symposium entitled “Cell Tower Radiation: Is it safe?”, held at University of the West Indies (UWI), a recording was made from a lecture by George Carlo, a Public Health Scientist at the Science &amp; Public Policy Institute in the United States on his findings regarding mobile-tower radiation emissions. </a:t>
            </a:r>
          </a:p>
          <a:p>
            <a:pPr algn="ctr"/>
            <a:endParaRPr lang="en-AU" sz="40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George Carlo said “Over a period of five &amp; a half years, severe effects from mobile phone usage were discovered. </a:t>
            </a:r>
          </a:p>
          <a:p>
            <a:pPr algn="ctr"/>
            <a:r>
              <a:rPr lang="en-AU" sz="4000" b="1" dirty="0">
                <a:latin typeface="Arial" panose="020B0604020202020204" pitchFamily="34" charset="0"/>
                <a:cs typeface="Arial" panose="020B0604020202020204" pitchFamily="34" charset="0"/>
              </a:rPr>
              <a:t>Radiation from mobile phones opened up the blood-brain barrier that normally protects brain tissues </a:t>
            </a:r>
            <a:br>
              <a:rPr lang="en-AU" sz="4000" b="1" dirty="0">
                <a:latin typeface="Arial" panose="020B0604020202020204" pitchFamily="34" charset="0"/>
                <a:cs typeface="Arial" panose="020B0604020202020204" pitchFamily="34" charset="0"/>
              </a:rPr>
            </a:br>
            <a:r>
              <a:rPr lang="en-AU" sz="4000" b="1" dirty="0">
                <a:latin typeface="Arial" panose="020B0604020202020204" pitchFamily="34" charset="0"/>
                <a:cs typeface="Arial" panose="020B0604020202020204" pitchFamily="34" charset="0"/>
              </a:rPr>
              <a:t>from toxic chemicals circulating in the blood </a:t>
            </a:r>
            <a:br>
              <a:rPr lang="en-AU" sz="4000" b="1" dirty="0">
                <a:latin typeface="Arial" panose="020B0604020202020204" pitchFamily="34" charset="0"/>
                <a:cs typeface="Arial" panose="020B0604020202020204" pitchFamily="34" charset="0"/>
              </a:rPr>
            </a:br>
            <a:r>
              <a:rPr lang="en-AU" sz="4000" b="1" dirty="0">
                <a:latin typeface="Arial" panose="020B0604020202020204" pitchFamily="34" charset="0"/>
                <a:cs typeface="Arial" panose="020B0604020202020204" pitchFamily="34" charset="0"/>
              </a:rPr>
              <a:t>&amp; also caused a disruption in DNA repair.”</a:t>
            </a:r>
          </a:p>
          <a:p>
            <a:pPr algn="ctr"/>
            <a:endParaRPr lang="en-AU" sz="2400" b="1" dirty="0">
              <a:latin typeface="Arial" panose="020B0604020202020204" pitchFamily="34" charset="0"/>
              <a:cs typeface="Arial" panose="020B0604020202020204" pitchFamily="34" charset="0"/>
            </a:endParaRPr>
          </a:p>
          <a:p>
            <a:pPr algn="ctr"/>
            <a:endParaRPr lang="en-AU" sz="2400" b="1" dirty="0">
              <a:latin typeface="Arial" panose="020B0604020202020204" pitchFamily="34" charset="0"/>
              <a:cs typeface="Arial" panose="020B0604020202020204" pitchFamily="34" charset="0"/>
            </a:endParaRPr>
          </a:p>
          <a:p>
            <a:pPr algn="ctr"/>
            <a:endParaRPr lang="en-AU" sz="2400" b="1" dirty="0">
              <a:latin typeface="Arial" panose="020B0604020202020204" pitchFamily="34" charset="0"/>
              <a:cs typeface="Arial" panose="020B0604020202020204" pitchFamily="34" charset="0"/>
            </a:endParaRPr>
          </a:p>
          <a:p>
            <a:pPr algn="ctr"/>
            <a:endParaRPr lang="en-AU" sz="2400" b="1" dirty="0">
              <a:latin typeface="Arial" panose="020B0604020202020204" pitchFamily="34" charset="0"/>
              <a:cs typeface="Arial" panose="020B0604020202020204" pitchFamily="34" charset="0"/>
            </a:endParaRPr>
          </a:p>
          <a:p>
            <a:pPr algn="ctr"/>
            <a:endParaRPr lang="en-AU" sz="2400" b="1" dirty="0">
              <a:latin typeface="Arial" panose="020B0604020202020204" pitchFamily="34" charset="0"/>
              <a:cs typeface="Arial" panose="020B0604020202020204" pitchFamily="34" charset="0"/>
            </a:endParaRPr>
          </a:p>
          <a:p>
            <a:pPr algn="ctr"/>
            <a:endParaRPr lang="en-AU" sz="2400" b="1" dirty="0">
              <a:latin typeface="Arial" panose="020B0604020202020204" pitchFamily="34" charset="0"/>
              <a:cs typeface="Arial" panose="020B0604020202020204" pitchFamily="34" charset="0"/>
            </a:endParaRPr>
          </a:p>
          <a:p>
            <a:pPr algn="ctr"/>
            <a:endParaRPr lang="en-AU"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44829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several&#10;&#10;Description automatically generated">
            <a:extLst>
              <a:ext uri="{FF2B5EF4-FFF2-40B4-BE49-F238E27FC236}">
                <a16:creationId xmlns:a16="http://schemas.microsoft.com/office/drawing/2014/main" id="{508155AD-B90D-49AF-BDB7-F871C6539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28821" y="-4200680"/>
            <a:ext cx="11278620" cy="18839739"/>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66854" y="6043023"/>
            <a:ext cx="984892" cy="948285"/>
          </a:xfrm>
          <a:prstGeom prst="rect">
            <a:avLst/>
          </a:prstGeom>
        </p:spPr>
      </p:pic>
      <p:sp>
        <p:nvSpPr>
          <p:cNvPr id="20" name="TextBox 20"/>
          <p:cNvSpPr txBox="1"/>
          <p:nvPr/>
        </p:nvSpPr>
        <p:spPr>
          <a:xfrm>
            <a:off x="1028700" y="3365457"/>
            <a:ext cx="12128105" cy="509755"/>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sp>
        <p:nvSpPr>
          <p:cNvPr id="7" name="Rectangle 6">
            <a:extLst>
              <a:ext uri="{FF2B5EF4-FFF2-40B4-BE49-F238E27FC236}">
                <a16:creationId xmlns:a16="http://schemas.microsoft.com/office/drawing/2014/main" id="{C50CD32C-A9B7-4B45-A6C4-56AEB7A12295}"/>
              </a:ext>
            </a:extLst>
          </p:cNvPr>
          <p:cNvSpPr/>
          <p:nvPr/>
        </p:nvSpPr>
        <p:spPr>
          <a:xfrm>
            <a:off x="-82060" y="10317"/>
            <a:ext cx="17833806" cy="10314783"/>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TextBox 8">
            <a:extLst>
              <a:ext uri="{FF2B5EF4-FFF2-40B4-BE49-F238E27FC236}">
                <a16:creationId xmlns:a16="http://schemas.microsoft.com/office/drawing/2014/main" id="{76B08AF4-9497-459C-8647-80B1172080AA}"/>
              </a:ext>
            </a:extLst>
          </p:cNvPr>
          <p:cNvSpPr txBox="1"/>
          <p:nvPr/>
        </p:nvSpPr>
        <p:spPr>
          <a:xfrm>
            <a:off x="454194" y="786524"/>
            <a:ext cx="17297552" cy="1015663"/>
          </a:xfrm>
          <a:prstGeom prst="rect">
            <a:avLst/>
          </a:prstGeom>
          <a:noFill/>
        </p:spPr>
        <p:txBody>
          <a:bodyPr wrap="square" rtlCol="0">
            <a:spAutoFit/>
          </a:bodyPr>
          <a:lstStyle/>
          <a:p>
            <a:pPr algn="ctr"/>
            <a:r>
              <a:rPr lang="en-AU" sz="6000" b="1" i="1" dirty="0">
                <a:solidFill>
                  <a:srgbClr val="0000FF"/>
                </a:solidFill>
                <a:latin typeface="Arial" panose="020B0604020202020204" pitchFamily="34" charset="0"/>
                <a:cs typeface="Arial" panose="020B0604020202020204" pitchFamily="34" charset="0"/>
              </a:rPr>
              <a:t>Appliances, TVs, Computers, WiFi…</a:t>
            </a:r>
          </a:p>
        </p:txBody>
      </p:sp>
      <p:pic>
        <p:nvPicPr>
          <p:cNvPr id="14" name="Picture 13" descr="A picture containing dark&#10;&#10;Description automatically generated">
            <a:extLst>
              <a:ext uri="{FF2B5EF4-FFF2-40B4-BE49-F238E27FC236}">
                <a16:creationId xmlns:a16="http://schemas.microsoft.com/office/drawing/2014/main" id="{E7B16F4A-7F56-BC96-1272-ADA70A3BF9D9}"/>
              </a:ext>
            </a:extLst>
          </p:cNvPr>
          <p:cNvPicPr>
            <a:picLocks noChangeAspect="1"/>
          </p:cNvPicPr>
          <p:nvPr/>
        </p:nvPicPr>
        <p:blipFill rotWithShape="1">
          <a:blip r:embed="rId5">
            <a:extLst>
              <a:ext uri="{28A0092B-C50C-407E-A947-70E740481C1C}">
                <a14:useLocalDpi xmlns:a14="http://schemas.microsoft.com/office/drawing/2010/main" val="0"/>
              </a:ext>
            </a:extLst>
          </a:blip>
          <a:srcRect l="22209" t="16803" r="21613" b="15592"/>
          <a:stretch/>
        </p:blipFill>
        <p:spPr>
          <a:xfrm>
            <a:off x="685800" y="2277133"/>
            <a:ext cx="7728137" cy="7796506"/>
          </a:xfrm>
          <a:prstGeom prst="rect">
            <a:avLst/>
          </a:prstGeom>
        </p:spPr>
      </p:pic>
      <p:pic>
        <p:nvPicPr>
          <p:cNvPr id="15" name="Picture 14" descr="A person using a computer&#10;&#10;Description automatically generated with low confidence">
            <a:extLst>
              <a:ext uri="{FF2B5EF4-FFF2-40B4-BE49-F238E27FC236}">
                <a16:creationId xmlns:a16="http://schemas.microsoft.com/office/drawing/2014/main" id="{48F2663A-BA55-8496-E463-F94235D62E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4056" y="1938875"/>
            <a:ext cx="9020184" cy="7561601"/>
          </a:xfrm>
          <a:prstGeom prst="rect">
            <a:avLst/>
          </a:prstGeom>
        </p:spPr>
      </p:pic>
    </p:spTree>
    <p:extLst>
      <p:ext uri="{BB962C8B-B14F-4D97-AF65-F5344CB8AC3E}">
        <p14:creationId xmlns:p14="http://schemas.microsoft.com/office/powerpoint/2010/main" val="29935641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CB240-8DE8-B724-9040-8E67D097A863}"/>
            </a:ext>
          </a:extLst>
        </p:cNvPr>
        <p:cNvGrpSpPr/>
        <p:nvPr/>
      </p:nvGrpSpPr>
      <p:grpSpPr>
        <a:xfrm>
          <a:off x="0" y="0"/>
          <a:ext cx="0" cy="0"/>
          <a:chOff x="0" y="0"/>
          <a:chExt cx="0" cy="0"/>
        </a:xfrm>
      </p:grpSpPr>
      <p:pic>
        <p:nvPicPr>
          <p:cNvPr id="6" name="Picture 5" descr="A picture containing decorated, several&#10;&#10;Description automatically generated">
            <a:extLst>
              <a:ext uri="{FF2B5EF4-FFF2-40B4-BE49-F238E27FC236}">
                <a16:creationId xmlns:a16="http://schemas.microsoft.com/office/drawing/2014/main" id="{CF177992-6771-07BE-9E31-B833ED5E7B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28821" y="-4200680"/>
            <a:ext cx="11278620" cy="18839739"/>
          </a:xfrm>
          <a:prstGeom prst="rect">
            <a:avLst/>
          </a:prstGeom>
        </p:spPr>
      </p:pic>
      <p:pic>
        <p:nvPicPr>
          <p:cNvPr id="8" name="Picture 8">
            <a:extLst>
              <a:ext uri="{FF2B5EF4-FFF2-40B4-BE49-F238E27FC236}">
                <a16:creationId xmlns:a16="http://schemas.microsoft.com/office/drawing/2014/main" id="{D142FE5B-AC41-8F87-FE55-3179CB2071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66854" y="6043023"/>
            <a:ext cx="984892" cy="948285"/>
          </a:xfrm>
          <a:prstGeom prst="rect">
            <a:avLst/>
          </a:prstGeom>
        </p:spPr>
      </p:pic>
      <p:sp>
        <p:nvSpPr>
          <p:cNvPr id="20" name="TextBox 20">
            <a:extLst>
              <a:ext uri="{FF2B5EF4-FFF2-40B4-BE49-F238E27FC236}">
                <a16:creationId xmlns:a16="http://schemas.microsoft.com/office/drawing/2014/main" id="{BD81C439-2452-5D99-69B1-93E23C72ADF5}"/>
              </a:ext>
            </a:extLst>
          </p:cNvPr>
          <p:cNvSpPr txBox="1"/>
          <p:nvPr/>
        </p:nvSpPr>
        <p:spPr>
          <a:xfrm>
            <a:off x="1028700" y="3365457"/>
            <a:ext cx="12128105" cy="509755"/>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sp>
        <p:nvSpPr>
          <p:cNvPr id="7" name="Rectangle 6">
            <a:extLst>
              <a:ext uri="{FF2B5EF4-FFF2-40B4-BE49-F238E27FC236}">
                <a16:creationId xmlns:a16="http://schemas.microsoft.com/office/drawing/2014/main" id="{B831F2FC-B544-B760-C235-CA10631D1D88}"/>
              </a:ext>
            </a:extLst>
          </p:cNvPr>
          <p:cNvSpPr/>
          <p:nvPr/>
        </p:nvSpPr>
        <p:spPr>
          <a:xfrm>
            <a:off x="0" y="1"/>
            <a:ext cx="17833806" cy="1033606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t>One International Flight = </a:t>
            </a:r>
            <a:br>
              <a:rPr lang="en-AU" b="1" dirty="0"/>
            </a:br>
            <a:r>
              <a:rPr lang="en-AU" b="1" dirty="0"/>
              <a:t>a similar amount of radiation as </a:t>
            </a:r>
            <a:br>
              <a:rPr lang="en-AU" b="1" dirty="0"/>
            </a:br>
            <a:endParaRPr lang="en-AU" sz="2000" b="1" dirty="0">
              <a:solidFill>
                <a:srgbClr val="0000FF"/>
              </a:solidFill>
            </a:endParaRPr>
          </a:p>
          <a:p>
            <a:pPr algn="ctr"/>
            <a:endParaRPr lang="en-AU" b="1" dirty="0">
              <a:solidFill>
                <a:srgbClr val="0000FF"/>
              </a:solidFill>
            </a:endParaRPr>
          </a:p>
        </p:txBody>
      </p:sp>
      <p:sp>
        <p:nvSpPr>
          <p:cNvPr id="9" name="TextBox 8">
            <a:extLst>
              <a:ext uri="{FF2B5EF4-FFF2-40B4-BE49-F238E27FC236}">
                <a16:creationId xmlns:a16="http://schemas.microsoft.com/office/drawing/2014/main" id="{A401767F-EF1D-E206-0528-743B0E80AA11}"/>
              </a:ext>
            </a:extLst>
          </p:cNvPr>
          <p:cNvSpPr txBox="1"/>
          <p:nvPr/>
        </p:nvSpPr>
        <p:spPr>
          <a:xfrm>
            <a:off x="0" y="-33435"/>
            <a:ext cx="17833806" cy="1200329"/>
          </a:xfrm>
          <a:prstGeom prst="rect">
            <a:avLst/>
          </a:prstGeom>
          <a:noFill/>
        </p:spPr>
        <p:txBody>
          <a:bodyPr wrap="square" rtlCol="0">
            <a:spAutoFit/>
          </a:bodyPr>
          <a:lstStyle/>
          <a:p>
            <a:pPr algn="ctr"/>
            <a:r>
              <a:rPr lang="en-AU" sz="7200" b="1" i="1" dirty="0">
                <a:solidFill>
                  <a:srgbClr val="0000FF"/>
                </a:solidFill>
                <a:latin typeface="Arial" panose="020B0604020202020204" pitchFamily="34" charset="0"/>
                <a:cs typeface="Arial" panose="020B0604020202020204" pitchFamily="34" charset="0"/>
              </a:rPr>
              <a:t>Cars, Trains, Planes</a:t>
            </a:r>
          </a:p>
        </p:txBody>
      </p:sp>
      <p:pic>
        <p:nvPicPr>
          <p:cNvPr id="3" name="Picture 2" descr="A picture containing text, sky, way, scene&#10;&#10;Description automatically generated">
            <a:extLst>
              <a:ext uri="{FF2B5EF4-FFF2-40B4-BE49-F238E27FC236}">
                <a16:creationId xmlns:a16="http://schemas.microsoft.com/office/drawing/2014/main" id="{3C56DFAF-C13D-8CD9-7435-AE3BFDE61539}"/>
              </a:ext>
            </a:extLst>
          </p:cNvPr>
          <p:cNvPicPr>
            <a:picLocks noChangeAspect="1"/>
          </p:cNvPicPr>
          <p:nvPr/>
        </p:nvPicPr>
        <p:blipFill rotWithShape="1">
          <a:blip r:embed="rId5">
            <a:extLst>
              <a:ext uri="{28A0092B-C50C-407E-A947-70E740481C1C}">
                <a14:useLocalDpi xmlns:a14="http://schemas.microsoft.com/office/drawing/2010/main" val="0"/>
              </a:ext>
            </a:extLst>
          </a:blip>
          <a:srcRect l="29638" t="21305" r="19467" b="18407"/>
          <a:stretch/>
        </p:blipFill>
        <p:spPr>
          <a:xfrm>
            <a:off x="569505" y="3072082"/>
            <a:ext cx="6984735" cy="6936107"/>
          </a:xfrm>
          <a:prstGeom prst="rect">
            <a:avLst/>
          </a:prstGeom>
        </p:spPr>
      </p:pic>
      <p:pic>
        <p:nvPicPr>
          <p:cNvPr id="2" name="Picture 1">
            <a:extLst>
              <a:ext uri="{FF2B5EF4-FFF2-40B4-BE49-F238E27FC236}">
                <a16:creationId xmlns:a16="http://schemas.microsoft.com/office/drawing/2014/main" id="{607F395C-816A-49A8-30EE-355671603E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1166894"/>
            <a:ext cx="8033934" cy="3388721"/>
          </a:xfrm>
          <a:prstGeom prst="rect">
            <a:avLst/>
          </a:prstGeom>
        </p:spPr>
      </p:pic>
      <p:pic>
        <p:nvPicPr>
          <p:cNvPr id="10" name="Picture 9" descr="A train at a train station&#10;&#10;AI-generated content may be incorrect.">
            <a:extLst>
              <a:ext uri="{FF2B5EF4-FFF2-40B4-BE49-F238E27FC236}">
                <a16:creationId xmlns:a16="http://schemas.microsoft.com/office/drawing/2014/main" id="{C2D8E556-0075-05C8-3156-EABFC51BDC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17519" y="3049110"/>
            <a:ext cx="6982050" cy="6982050"/>
          </a:xfrm>
          <a:prstGeom prst="rect">
            <a:avLst/>
          </a:prstGeom>
        </p:spPr>
      </p:pic>
    </p:spTree>
    <p:extLst>
      <p:ext uri="{BB962C8B-B14F-4D97-AF65-F5344CB8AC3E}">
        <p14:creationId xmlns:p14="http://schemas.microsoft.com/office/powerpoint/2010/main" val="37616302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6854" y="6043023"/>
            <a:ext cx="984892" cy="948285"/>
          </a:xfrm>
          <a:prstGeom prst="rect">
            <a:avLst/>
          </a:prstGeom>
        </p:spPr>
      </p:pic>
      <p:sp>
        <p:nvSpPr>
          <p:cNvPr id="20" name="TextBox 20"/>
          <p:cNvSpPr txBox="1"/>
          <p:nvPr/>
        </p:nvSpPr>
        <p:spPr>
          <a:xfrm>
            <a:off x="1028700" y="3365457"/>
            <a:ext cx="12128105" cy="509755"/>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sp>
        <p:nvSpPr>
          <p:cNvPr id="7" name="Rectangle 6">
            <a:extLst>
              <a:ext uri="{FF2B5EF4-FFF2-40B4-BE49-F238E27FC236}">
                <a16:creationId xmlns:a16="http://schemas.microsoft.com/office/drawing/2014/main" id="{C50CD32C-A9B7-4B45-A6C4-56AEB7A12295}"/>
              </a:ext>
            </a:extLst>
          </p:cNvPr>
          <p:cNvSpPr/>
          <p:nvPr/>
        </p:nvSpPr>
        <p:spPr>
          <a:xfrm>
            <a:off x="228600" y="266700"/>
            <a:ext cx="17830801" cy="9753600"/>
          </a:xfrm>
          <a:prstGeom prst="rect">
            <a:avLst/>
          </a:prstGeom>
          <a:solidFill>
            <a:srgbClr val="FFFFFF">
              <a:alpha val="8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extBox 1">
            <a:extLst>
              <a:ext uri="{FF2B5EF4-FFF2-40B4-BE49-F238E27FC236}">
                <a16:creationId xmlns:a16="http://schemas.microsoft.com/office/drawing/2014/main" id="{FF0F71AA-3EC9-4898-B834-5C8FA609DA45}"/>
              </a:ext>
            </a:extLst>
          </p:cNvPr>
          <p:cNvSpPr txBox="1"/>
          <p:nvPr/>
        </p:nvSpPr>
        <p:spPr>
          <a:xfrm>
            <a:off x="1681594" y="322517"/>
            <a:ext cx="15239999" cy="1754326"/>
          </a:xfrm>
          <a:prstGeom prst="rect">
            <a:avLst/>
          </a:prstGeom>
          <a:noFill/>
        </p:spPr>
        <p:txBody>
          <a:bodyPr wrap="square" rtlCol="0">
            <a:spAutoFit/>
          </a:bodyPr>
          <a:lstStyle/>
          <a:p>
            <a:pPr lvl="0" algn="ctr">
              <a:defRPr/>
            </a:pPr>
            <a:r>
              <a:rPr lang="en-AU" sz="5400" b="1" i="1" dirty="0">
                <a:solidFill>
                  <a:srgbClr val="FF0000"/>
                </a:solidFill>
                <a:latin typeface="Arial" panose="020B0604020202020204" pitchFamily="34" charset="0"/>
                <a:cs typeface="Arial" panose="020B0604020202020204" pitchFamily="34" charset="0"/>
              </a:rPr>
              <a:t>Why Are Humans Negatively Affected </a:t>
            </a:r>
            <a:br>
              <a:rPr lang="en-AU" sz="5400" b="1" i="1" dirty="0">
                <a:solidFill>
                  <a:srgbClr val="FF0000"/>
                </a:solidFill>
                <a:latin typeface="Arial" panose="020B0604020202020204" pitchFamily="34" charset="0"/>
                <a:cs typeface="Arial" panose="020B0604020202020204" pitchFamily="34" charset="0"/>
              </a:rPr>
            </a:br>
            <a:r>
              <a:rPr lang="en-AU" sz="5400" b="1" i="1" dirty="0">
                <a:solidFill>
                  <a:srgbClr val="FF0000"/>
                </a:solidFill>
                <a:latin typeface="Arial" panose="020B0604020202020204" pitchFamily="34" charset="0"/>
                <a:cs typeface="Arial" panose="020B0604020202020204" pitchFamily="34" charset="0"/>
              </a:rPr>
              <a:t>by EM Frequencies &amp; Radiation?</a:t>
            </a:r>
          </a:p>
        </p:txBody>
      </p:sp>
      <p:sp>
        <p:nvSpPr>
          <p:cNvPr id="3" name="TextBox 2">
            <a:extLst>
              <a:ext uri="{FF2B5EF4-FFF2-40B4-BE49-F238E27FC236}">
                <a16:creationId xmlns:a16="http://schemas.microsoft.com/office/drawing/2014/main" id="{D703B132-8BCA-462D-AC36-75D7D7FA138B}"/>
              </a:ext>
            </a:extLst>
          </p:cNvPr>
          <p:cNvSpPr txBox="1"/>
          <p:nvPr/>
        </p:nvSpPr>
        <p:spPr>
          <a:xfrm>
            <a:off x="8790038" y="6017342"/>
            <a:ext cx="914400" cy="914400"/>
          </a:xfrm>
          <a:prstGeom prst="rect">
            <a:avLst/>
          </a:prstGeom>
          <a:noFill/>
        </p:spPr>
        <p:txBody>
          <a:bodyPr wrap="square" rtlCol="0">
            <a:spAutoFit/>
          </a:bodyPr>
          <a:lstStyle/>
          <a:p>
            <a:endParaRPr lang="en-AU" dirty="0"/>
          </a:p>
        </p:txBody>
      </p:sp>
      <p:sp>
        <p:nvSpPr>
          <p:cNvPr id="4" name="TextBox 3">
            <a:extLst>
              <a:ext uri="{FF2B5EF4-FFF2-40B4-BE49-F238E27FC236}">
                <a16:creationId xmlns:a16="http://schemas.microsoft.com/office/drawing/2014/main" id="{1EEF1C5C-7817-45F7-96E5-72E0E264E27E}"/>
              </a:ext>
            </a:extLst>
          </p:cNvPr>
          <p:cNvSpPr txBox="1"/>
          <p:nvPr/>
        </p:nvSpPr>
        <p:spPr>
          <a:xfrm>
            <a:off x="2143989" y="2169637"/>
            <a:ext cx="14315207" cy="2123658"/>
          </a:xfrm>
          <a:prstGeom prst="rect">
            <a:avLst/>
          </a:prstGeom>
          <a:noFill/>
        </p:spPr>
        <p:txBody>
          <a:bodyPr wrap="square" rtlCol="0">
            <a:spAutoFit/>
          </a:bodyPr>
          <a:lstStyle/>
          <a:p>
            <a:pPr algn="ctr"/>
            <a:r>
              <a:rPr lang="en-AU" sz="6600" b="1" i="1" dirty="0">
                <a:solidFill>
                  <a:srgbClr val="0000FF"/>
                </a:solidFill>
                <a:latin typeface="Arial" panose="020B0604020202020204" pitchFamily="34" charset="0"/>
                <a:cs typeface="Arial" panose="020B0604020202020204" pitchFamily="34" charset="0"/>
              </a:rPr>
              <a:t>Because we are 90% water </a:t>
            </a:r>
          </a:p>
          <a:p>
            <a:pPr algn="ctr"/>
            <a:r>
              <a:rPr lang="en-AU" sz="6600" b="1" i="1" dirty="0">
                <a:solidFill>
                  <a:srgbClr val="0000FF"/>
                </a:solidFill>
                <a:latin typeface="Arial" panose="020B0604020202020204" pitchFamily="34" charset="0"/>
                <a:cs typeface="Arial" panose="020B0604020202020204" pitchFamily="34" charset="0"/>
              </a:rPr>
              <a:t>&amp; water conducts electricity!</a:t>
            </a:r>
          </a:p>
        </p:txBody>
      </p:sp>
      <p:pic>
        <p:nvPicPr>
          <p:cNvPr id="9" name="Picture 8" descr="A hand holding a light bulb&#10;&#10;Description automatically generated with low confidence">
            <a:extLst>
              <a:ext uri="{FF2B5EF4-FFF2-40B4-BE49-F238E27FC236}">
                <a16:creationId xmlns:a16="http://schemas.microsoft.com/office/drawing/2014/main" id="{ED6C6D4E-4867-4C07-B1FB-2E97563A1C24}"/>
              </a:ext>
            </a:extLst>
          </p:cNvPr>
          <p:cNvPicPr>
            <a:picLocks noChangeAspect="1"/>
          </p:cNvPicPr>
          <p:nvPr/>
        </p:nvPicPr>
        <p:blipFill rotWithShape="1">
          <a:blip r:embed="rId4">
            <a:extLst>
              <a:ext uri="{28A0092B-C50C-407E-A947-70E740481C1C}">
                <a14:useLocalDpi xmlns:a14="http://schemas.microsoft.com/office/drawing/2010/main" val="0"/>
              </a:ext>
            </a:extLst>
          </a:blip>
          <a:srcRect l="8293" t="16493" r="9143" b="21570"/>
          <a:stretch/>
        </p:blipFill>
        <p:spPr>
          <a:xfrm>
            <a:off x="518371" y="4497705"/>
            <a:ext cx="8157065" cy="5129702"/>
          </a:xfrm>
          <a:prstGeom prst="rect">
            <a:avLst/>
          </a:prstGeom>
        </p:spPr>
      </p:pic>
      <p:pic>
        <p:nvPicPr>
          <p:cNvPr id="19" name="Picture 18" descr="A picture containing person&#10;&#10;Description automatically generated">
            <a:extLst>
              <a:ext uri="{FF2B5EF4-FFF2-40B4-BE49-F238E27FC236}">
                <a16:creationId xmlns:a16="http://schemas.microsoft.com/office/drawing/2014/main" id="{B71D4C4C-57E6-49A9-BF2D-BD6F3D6C3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30085" y="4426457"/>
            <a:ext cx="3401216" cy="5129702"/>
          </a:xfrm>
          <a:prstGeom prst="rect">
            <a:avLst/>
          </a:prstGeom>
        </p:spPr>
      </p:pic>
      <p:pic>
        <p:nvPicPr>
          <p:cNvPr id="22" name="Picture 21" descr="A picture containing rope, dark&#10;&#10;Description automatically generated">
            <a:extLst>
              <a:ext uri="{FF2B5EF4-FFF2-40B4-BE49-F238E27FC236}">
                <a16:creationId xmlns:a16="http://schemas.microsoft.com/office/drawing/2014/main" id="{0D5A878D-5B4E-42CC-8048-E05B58D4F0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3467" y="3631782"/>
            <a:ext cx="7626331" cy="6393136"/>
          </a:xfrm>
          <a:prstGeom prst="rect">
            <a:avLst/>
          </a:prstGeom>
        </p:spPr>
      </p:pic>
    </p:spTree>
    <p:extLst>
      <p:ext uri="{BB962C8B-B14F-4D97-AF65-F5344CB8AC3E}">
        <p14:creationId xmlns:p14="http://schemas.microsoft.com/office/powerpoint/2010/main" val="2873554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66854" y="6043023"/>
            <a:ext cx="984892" cy="948285"/>
          </a:xfrm>
          <a:prstGeom prst="rect">
            <a:avLst/>
          </a:prstGeom>
        </p:spPr>
      </p:pic>
      <p:sp>
        <p:nvSpPr>
          <p:cNvPr id="20" name="TextBox 20"/>
          <p:cNvSpPr txBox="1"/>
          <p:nvPr/>
        </p:nvSpPr>
        <p:spPr>
          <a:xfrm>
            <a:off x="1028700" y="3365457"/>
            <a:ext cx="12128105" cy="509755"/>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sp>
        <p:nvSpPr>
          <p:cNvPr id="7" name="Rectangle 6">
            <a:extLst>
              <a:ext uri="{FF2B5EF4-FFF2-40B4-BE49-F238E27FC236}">
                <a16:creationId xmlns:a16="http://schemas.microsoft.com/office/drawing/2014/main" id="{C50CD32C-A9B7-4B45-A6C4-56AEB7A12295}"/>
              </a:ext>
            </a:extLst>
          </p:cNvPr>
          <p:cNvSpPr/>
          <p:nvPr/>
        </p:nvSpPr>
        <p:spPr>
          <a:xfrm>
            <a:off x="0" y="0"/>
            <a:ext cx="18288000" cy="10287000"/>
          </a:xfrm>
          <a:prstGeom prst="rect">
            <a:avLst/>
          </a:prstGeom>
          <a:solidFill>
            <a:srgbClr val="F6F8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b="1" i="1" dirty="0">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703B132-8BCA-462D-AC36-75D7D7FA138B}"/>
              </a:ext>
            </a:extLst>
          </p:cNvPr>
          <p:cNvSpPr txBox="1"/>
          <p:nvPr/>
        </p:nvSpPr>
        <p:spPr>
          <a:xfrm>
            <a:off x="8790038" y="6017342"/>
            <a:ext cx="914400" cy="914400"/>
          </a:xfrm>
          <a:prstGeom prst="rect">
            <a:avLst/>
          </a:prstGeom>
          <a:noFill/>
        </p:spPr>
        <p:txBody>
          <a:bodyPr wrap="square" rtlCol="0">
            <a:spAutoFit/>
          </a:bodyPr>
          <a:lstStyle/>
          <a:p>
            <a:endParaRPr lang="en-AU" dirty="0"/>
          </a:p>
        </p:txBody>
      </p:sp>
      <p:pic>
        <p:nvPicPr>
          <p:cNvPr id="9" name="Picture 8" descr="A hand holding a light bulb&#10;&#10;Description automatically generated with low confidence">
            <a:extLst>
              <a:ext uri="{FF2B5EF4-FFF2-40B4-BE49-F238E27FC236}">
                <a16:creationId xmlns:a16="http://schemas.microsoft.com/office/drawing/2014/main" id="{ED6C6D4E-4867-4C07-B1FB-2E97563A1C24}"/>
              </a:ext>
            </a:extLst>
          </p:cNvPr>
          <p:cNvPicPr>
            <a:picLocks noChangeAspect="1"/>
          </p:cNvPicPr>
          <p:nvPr/>
        </p:nvPicPr>
        <p:blipFill rotWithShape="1">
          <a:blip r:embed="rId5">
            <a:extLst>
              <a:ext uri="{28A0092B-C50C-407E-A947-70E740481C1C}">
                <a14:useLocalDpi xmlns:a14="http://schemas.microsoft.com/office/drawing/2010/main" val="0"/>
              </a:ext>
            </a:extLst>
          </a:blip>
          <a:srcRect l="8293" t="16493" r="9143" b="21570"/>
          <a:stretch/>
        </p:blipFill>
        <p:spPr>
          <a:xfrm>
            <a:off x="8110593" y="4656648"/>
            <a:ext cx="8419590" cy="5294795"/>
          </a:xfrm>
          <a:prstGeom prst="rect">
            <a:avLst/>
          </a:prstGeom>
        </p:spPr>
      </p:pic>
      <p:pic>
        <p:nvPicPr>
          <p:cNvPr id="5" name="Picture 4" descr="A yellow human body with a blue background&#10;&#10;AI-generated content may be incorrect.">
            <a:extLst>
              <a:ext uri="{FF2B5EF4-FFF2-40B4-BE49-F238E27FC236}">
                <a16:creationId xmlns:a16="http://schemas.microsoft.com/office/drawing/2014/main" id="{20046852-C3B9-43ED-D391-C094A5CF3D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933" y="335557"/>
            <a:ext cx="6028843" cy="9665287"/>
          </a:xfrm>
          <a:prstGeom prst="rect">
            <a:avLst/>
          </a:prstGeom>
        </p:spPr>
      </p:pic>
      <p:sp>
        <p:nvSpPr>
          <p:cNvPr id="10" name="TextBox 9">
            <a:extLst>
              <a:ext uri="{FF2B5EF4-FFF2-40B4-BE49-F238E27FC236}">
                <a16:creationId xmlns:a16="http://schemas.microsoft.com/office/drawing/2014/main" id="{DB38C2C8-7C42-D8A6-E169-6D97BA5F096F}"/>
              </a:ext>
            </a:extLst>
          </p:cNvPr>
          <p:cNvSpPr txBox="1"/>
          <p:nvPr/>
        </p:nvSpPr>
        <p:spPr>
          <a:xfrm>
            <a:off x="6172200" y="204666"/>
            <a:ext cx="12115800" cy="4247317"/>
          </a:xfrm>
          <a:prstGeom prst="rect">
            <a:avLst/>
          </a:prstGeom>
          <a:noFill/>
        </p:spPr>
        <p:txBody>
          <a:bodyPr wrap="square" rtlCol="0">
            <a:spAutoFit/>
          </a:bodyPr>
          <a:lstStyle/>
          <a:p>
            <a:pPr algn="ctr"/>
            <a:r>
              <a:rPr lang="en-AU" sz="5400" b="1" i="1" dirty="0">
                <a:solidFill>
                  <a:srgbClr val="0000FF"/>
                </a:solidFill>
                <a:latin typeface="Arial" panose="020B0604020202020204" pitchFamily="34" charset="0"/>
                <a:cs typeface="Arial" panose="020B0604020202020204" pitchFamily="34" charset="0"/>
              </a:rPr>
              <a:t>Man-made </a:t>
            </a:r>
            <a:br>
              <a:rPr lang="en-AU" sz="5400" b="1" i="1" dirty="0">
                <a:solidFill>
                  <a:srgbClr val="0000FF"/>
                </a:solidFill>
                <a:latin typeface="Arial" panose="020B0604020202020204" pitchFamily="34" charset="0"/>
                <a:cs typeface="Arial" panose="020B0604020202020204" pitchFamily="34" charset="0"/>
              </a:rPr>
            </a:br>
            <a:r>
              <a:rPr lang="en-AU" sz="5400" b="1" i="1" dirty="0">
                <a:solidFill>
                  <a:srgbClr val="0000FF"/>
                </a:solidFill>
                <a:latin typeface="Arial" panose="020B0604020202020204" pitchFamily="34" charset="0"/>
                <a:cs typeface="Arial" panose="020B0604020202020204" pitchFamily="34" charset="0"/>
              </a:rPr>
              <a:t>Electromagnetic Frequencies </a:t>
            </a:r>
          </a:p>
          <a:p>
            <a:pPr algn="ctr"/>
            <a:r>
              <a:rPr lang="en-AU" sz="5400" b="1" i="1" dirty="0">
                <a:solidFill>
                  <a:srgbClr val="0000FF"/>
                </a:solidFill>
                <a:latin typeface="Arial" panose="020B0604020202020204" pitchFamily="34" charset="0"/>
                <a:cs typeface="Arial" panose="020B0604020202020204" pitchFamily="34" charset="0"/>
              </a:rPr>
              <a:t>&amp; Radiation penetrate our bodies </a:t>
            </a:r>
          </a:p>
          <a:p>
            <a:pPr algn="ctr"/>
            <a:r>
              <a:rPr lang="en-AU" sz="5400" b="1" i="1" dirty="0">
                <a:solidFill>
                  <a:srgbClr val="0000FF"/>
                </a:solidFill>
                <a:latin typeface="Arial" panose="020B0604020202020204" pitchFamily="34" charset="0"/>
                <a:cs typeface="Arial" panose="020B0604020202020204" pitchFamily="34" charset="0"/>
              </a:rPr>
              <a:t>&amp; produce chaotic patterns </a:t>
            </a:r>
          </a:p>
          <a:p>
            <a:pPr algn="ctr"/>
            <a:r>
              <a:rPr lang="en-AU" sz="5400" b="1" i="1" dirty="0">
                <a:solidFill>
                  <a:srgbClr val="0000FF"/>
                </a:solidFill>
                <a:latin typeface="Arial" panose="020B0604020202020204" pitchFamily="34" charset="0"/>
                <a:cs typeface="Arial" panose="020B0604020202020204" pitchFamily="34" charset="0"/>
              </a:rPr>
              <a:t>at the subatomic level!</a:t>
            </a:r>
            <a:endParaRPr lang="en-AU" sz="4400" b="1" i="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272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17485-0E83-E783-05B8-CB98AA843ADA}"/>
            </a:ext>
          </a:extLst>
        </p:cNvPr>
        <p:cNvGrpSpPr/>
        <p:nvPr/>
      </p:nvGrpSpPr>
      <p:grpSpPr>
        <a:xfrm>
          <a:off x="0" y="0"/>
          <a:ext cx="0" cy="0"/>
          <a:chOff x="0" y="0"/>
          <a:chExt cx="0" cy="0"/>
        </a:xfrm>
      </p:grpSpPr>
      <p:pic>
        <p:nvPicPr>
          <p:cNvPr id="8" name="Picture 8">
            <a:extLst>
              <a:ext uri="{FF2B5EF4-FFF2-40B4-BE49-F238E27FC236}">
                <a16:creationId xmlns:a16="http://schemas.microsoft.com/office/drawing/2014/main" id="{6486C55C-4D0B-CC1A-F00F-76505A59642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6854" y="6043023"/>
            <a:ext cx="984892" cy="948285"/>
          </a:xfrm>
          <a:prstGeom prst="rect">
            <a:avLst/>
          </a:prstGeom>
        </p:spPr>
      </p:pic>
      <p:sp>
        <p:nvSpPr>
          <p:cNvPr id="20" name="TextBox 20">
            <a:extLst>
              <a:ext uri="{FF2B5EF4-FFF2-40B4-BE49-F238E27FC236}">
                <a16:creationId xmlns:a16="http://schemas.microsoft.com/office/drawing/2014/main" id="{47D87094-50D9-DB1A-BDF7-264200D92869}"/>
              </a:ext>
            </a:extLst>
          </p:cNvPr>
          <p:cNvSpPr txBox="1"/>
          <p:nvPr/>
        </p:nvSpPr>
        <p:spPr>
          <a:xfrm>
            <a:off x="1028700" y="3365457"/>
            <a:ext cx="12128105" cy="509755"/>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sp>
        <p:nvSpPr>
          <p:cNvPr id="3" name="TextBox 2">
            <a:extLst>
              <a:ext uri="{FF2B5EF4-FFF2-40B4-BE49-F238E27FC236}">
                <a16:creationId xmlns:a16="http://schemas.microsoft.com/office/drawing/2014/main" id="{39F1687B-8BA3-CEDA-A4DF-C6175601A818}"/>
              </a:ext>
            </a:extLst>
          </p:cNvPr>
          <p:cNvSpPr txBox="1"/>
          <p:nvPr/>
        </p:nvSpPr>
        <p:spPr>
          <a:xfrm>
            <a:off x="8790038" y="6017342"/>
            <a:ext cx="914400" cy="914400"/>
          </a:xfrm>
          <a:prstGeom prst="rect">
            <a:avLst/>
          </a:prstGeom>
          <a:noFill/>
        </p:spPr>
        <p:txBody>
          <a:bodyPr wrap="square" rtlCol="0">
            <a:spAutoFit/>
          </a:bodyPr>
          <a:lstStyle/>
          <a:p>
            <a:endParaRPr lang="en-AU" dirty="0"/>
          </a:p>
        </p:txBody>
      </p:sp>
      <p:sp>
        <p:nvSpPr>
          <p:cNvPr id="4" name="TextBox 3">
            <a:extLst>
              <a:ext uri="{FF2B5EF4-FFF2-40B4-BE49-F238E27FC236}">
                <a16:creationId xmlns:a16="http://schemas.microsoft.com/office/drawing/2014/main" id="{9FF00DA2-0BC4-E6AC-86B0-FCD03668791F}"/>
              </a:ext>
            </a:extLst>
          </p:cNvPr>
          <p:cNvSpPr txBox="1"/>
          <p:nvPr/>
        </p:nvSpPr>
        <p:spPr>
          <a:xfrm>
            <a:off x="6474833" y="142131"/>
            <a:ext cx="11813167" cy="9941183"/>
          </a:xfrm>
          <a:prstGeom prst="rect">
            <a:avLst/>
          </a:prstGeom>
          <a:noFill/>
        </p:spPr>
        <p:txBody>
          <a:bodyPr wrap="square" rtlCol="0">
            <a:spAutoFit/>
          </a:bodyPr>
          <a:lstStyle/>
          <a:p>
            <a:pPr algn="ctr"/>
            <a:r>
              <a:rPr lang="en-AU" sz="4400" b="1" i="1" dirty="0">
                <a:solidFill>
                  <a:srgbClr val="FF00FF"/>
                </a:solidFill>
                <a:latin typeface="Arial" panose="020B0604020202020204" pitchFamily="34" charset="0"/>
                <a:cs typeface="Arial" panose="020B0604020202020204" pitchFamily="34" charset="0"/>
              </a:rPr>
              <a:t>We are Electromagnetic beings of Light! </a:t>
            </a:r>
            <a:br>
              <a:rPr lang="en-AU" sz="3600" b="1" i="1" dirty="0">
                <a:solidFill>
                  <a:srgbClr val="0000FF"/>
                </a:solidFill>
                <a:latin typeface="Arial" panose="020B0604020202020204" pitchFamily="34" charset="0"/>
                <a:cs typeface="Arial" panose="020B0604020202020204" pitchFamily="34" charset="0"/>
              </a:rPr>
            </a:br>
            <a:endParaRPr lang="en-AU" sz="3600" b="1" i="1" dirty="0">
              <a:solidFill>
                <a:srgbClr val="0000FF"/>
              </a:solidFill>
              <a:latin typeface="Arial" panose="020B0604020202020204" pitchFamily="34" charset="0"/>
              <a:cs typeface="Arial" panose="020B0604020202020204" pitchFamily="34" charset="0"/>
            </a:endParaRPr>
          </a:p>
          <a:p>
            <a:pPr algn="ctr"/>
            <a:r>
              <a:rPr lang="en-AU" sz="4000" b="1" i="1" dirty="0">
                <a:latin typeface="Arial" panose="020B0604020202020204" pitchFamily="34" charset="0"/>
                <a:cs typeface="Arial" panose="020B0604020202020204" pitchFamily="34" charset="0"/>
              </a:rPr>
              <a:t>and we interconnect with each other through the electricity that emanates </a:t>
            </a:r>
          </a:p>
          <a:p>
            <a:pPr algn="ctr"/>
            <a:r>
              <a:rPr lang="en-AU" sz="4000" b="1" i="1" dirty="0">
                <a:latin typeface="Arial" panose="020B0604020202020204" pitchFamily="34" charset="0"/>
                <a:cs typeface="Arial" panose="020B0604020202020204" pitchFamily="34" charset="0"/>
              </a:rPr>
              <a:t>from our nervous systems. </a:t>
            </a:r>
          </a:p>
          <a:p>
            <a:pPr algn="ctr"/>
            <a:endParaRPr lang="en-AU" sz="4000" b="1" i="1" dirty="0">
              <a:latin typeface="Arial" panose="020B0604020202020204" pitchFamily="34" charset="0"/>
              <a:cs typeface="Arial" panose="020B0604020202020204" pitchFamily="34" charset="0"/>
            </a:endParaRPr>
          </a:p>
          <a:p>
            <a:pPr algn="ctr"/>
            <a:r>
              <a:rPr lang="en-AU" sz="4000" b="1" i="1" dirty="0">
                <a:latin typeface="Arial" panose="020B0604020202020204" pitchFamily="34" charset="0"/>
                <a:cs typeface="Arial" panose="020B0604020202020204" pitchFamily="34" charset="0"/>
              </a:rPr>
              <a:t>And our very conductive bodies act like antennas for all of these EM Frequencies! </a:t>
            </a:r>
          </a:p>
          <a:p>
            <a:pPr algn="ctr"/>
            <a:endParaRPr lang="en-AU" sz="4000" b="1" i="1" dirty="0">
              <a:latin typeface="Arial" panose="020B0604020202020204" pitchFamily="34" charset="0"/>
              <a:cs typeface="Arial" panose="020B0604020202020204" pitchFamily="34" charset="0"/>
            </a:endParaRPr>
          </a:p>
          <a:p>
            <a:pPr algn="ctr"/>
            <a:r>
              <a:rPr lang="en-AU" sz="4000" b="1" i="1" dirty="0">
                <a:latin typeface="Arial" panose="020B0604020202020204" pitchFamily="34" charset="0"/>
                <a:cs typeface="Arial" panose="020B0604020202020204" pitchFamily="34" charset="0"/>
              </a:rPr>
              <a:t>Remember those photos of the two men holding up the fluorescent light bulbs?</a:t>
            </a:r>
            <a:br>
              <a:rPr lang="en-AU" sz="4000" b="1" i="1" dirty="0">
                <a:latin typeface="Arial" panose="020B0604020202020204" pitchFamily="34" charset="0"/>
                <a:cs typeface="Arial" panose="020B0604020202020204" pitchFamily="34" charset="0"/>
              </a:rPr>
            </a:br>
            <a:r>
              <a:rPr lang="en-AU" sz="4000" b="1" i="1" dirty="0">
                <a:solidFill>
                  <a:srgbClr val="0000FF"/>
                </a:solidFill>
                <a:latin typeface="Arial" panose="020B0604020202020204" pitchFamily="34" charset="0"/>
                <a:cs typeface="Arial" panose="020B0604020202020204" pitchFamily="34" charset="0"/>
              </a:rPr>
              <a:t>That’s us, all the time!</a:t>
            </a:r>
            <a:br>
              <a:rPr lang="en-AU" sz="4000" b="1" i="1" dirty="0">
                <a:solidFill>
                  <a:srgbClr val="0000FF"/>
                </a:solidFill>
                <a:latin typeface="Arial" panose="020B0604020202020204" pitchFamily="34" charset="0"/>
                <a:cs typeface="Arial" panose="020B0604020202020204" pitchFamily="34" charset="0"/>
              </a:rPr>
            </a:br>
            <a:endParaRPr lang="en-AU" sz="4000" b="1" i="1" dirty="0">
              <a:solidFill>
                <a:srgbClr val="0000FF"/>
              </a:solidFill>
              <a:latin typeface="Arial" panose="020B0604020202020204" pitchFamily="34" charset="0"/>
              <a:cs typeface="Arial" panose="020B0604020202020204" pitchFamily="34" charset="0"/>
            </a:endParaRPr>
          </a:p>
          <a:p>
            <a:pPr algn="ctr"/>
            <a:r>
              <a:rPr lang="en-AU" sz="4000" b="1" i="1" dirty="0">
                <a:latin typeface="Arial" panose="020B0604020202020204" pitchFamily="34" charset="0"/>
                <a:cs typeface="Arial" panose="020B0604020202020204" pitchFamily="34" charset="0"/>
              </a:rPr>
              <a:t>We never get a break from it! And those chaotic fast moving penetrative frequencies are more than we are designed to physically handle! </a:t>
            </a:r>
          </a:p>
        </p:txBody>
      </p:sp>
      <p:pic>
        <p:nvPicPr>
          <p:cNvPr id="10" name="Picture 9" descr="Long shot of a field of lights&#10;&#10;AI-generated content may be incorrect.">
            <a:extLst>
              <a:ext uri="{FF2B5EF4-FFF2-40B4-BE49-F238E27FC236}">
                <a16:creationId xmlns:a16="http://schemas.microsoft.com/office/drawing/2014/main" id="{38666255-6900-4500-5E94-C725655881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680" y="2628900"/>
            <a:ext cx="6956325" cy="4492627"/>
          </a:xfrm>
          <a:prstGeom prst="rect">
            <a:avLst/>
          </a:prstGeom>
        </p:spPr>
      </p:pic>
    </p:spTree>
    <p:extLst>
      <p:ext uri="{BB962C8B-B14F-4D97-AF65-F5344CB8AC3E}">
        <p14:creationId xmlns:p14="http://schemas.microsoft.com/office/powerpoint/2010/main" val="3132521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66854" y="6043023"/>
            <a:ext cx="984892" cy="948285"/>
          </a:xfrm>
          <a:prstGeom prst="rect">
            <a:avLst/>
          </a:prstGeom>
        </p:spPr>
      </p:pic>
      <p:sp>
        <p:nvSpPr>
          <p:cNvPr id="20" name="TextBox 20"/>
          <p:cNvSpPr txBox="1"/>
          <p:nvPr/>
        </p:nvSpPr>
        <p:spPr>
          <a:xfrm>
            <a:off x="1028700" y="3365457"/>
            <a:ext cx="12128105" cy="509755"/>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sp>
        <p:nvSpPr>
          <p:cNvPr id="7" name="Rectangle 6">
            <a:extLst>
              <a:ext uri="{FF2B5EF4-FFF2-40B4-BE49-F238E27FC236}">
                <a16:creationId xmlns:a16="http://schemas.microsoft.com/office/drawing/2014/main" id="{C50CD32C-A9B7-4B45-A6C4-56AEB7A12295}"/>
              </a:ext>
            </a:extLst>
          </p:cNvPr>
          <p:cNvSpPr/>
          <p:nvPr/>
        </p:nvSpPr>
        <p:spPr>
          <a:xfrm>
            <a:off x="382426" y="381000"/>
            <a:ext cx="17523147" cy="95250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extBox 2">
            <a:extLst>
              <a:ext uri="{FF2B5EF4-FFF2-40B4-BE49-F238E27FC236}">
                <a16:creationId xmlns:a16="http://schemas.microsoft.com/office/drawing/2014/main" id="{D703B132-8BCA-462D-AC36-75D7D7FA138B}"/>
              </a:ext>
            </a:extLst>
          </p:cNvPr>
          <p:cNvSpPr txBox="1"/>
          <p:nvPr/>
        </p:nvSpPr>
        <p:spPr>
          <a:xfrm>
            <a:off x="8790038" y="6017342"/>
            <a:ext cx="914400" cy="914400"/>
          </a:xfrm>
          <a:prstGeom prst="rect">
            <a:avLst/>
          </a:prstGeom>
          <a:noFill/>
        </p:spPr>
        <p:txBody>
          <a:bodyPr wrap="square" rtlCol="0">
            <a:spAutoFit/>
          </a:bodyPr>
          <a:lstStyle/>
          <a:p>
            <a:endParaRPr lang="en-AU" dirty="0"/>
          </a:p>
        </p:txBody>
      </p:sp>
      <p:sp>
        <p:nvSpPr>
          <p:cNvPr id="4" name="TextBox 3">
            <a:extLst>
              <a:ext uri="{FF2B5EF4-FFF2-40B4-BE49-F238E27FC236}">
                <a16:creationId xmlns:a16="http://schemas.microsoft.com/office/drawing/2014/main" id="{1EEF1C5C-7817-45F7-96E5-72E0E264E27E}"/>
              </a:ext>
            </a:extLst>
          </p:cNvPr>
          <p:cNvSpPr txBox="1"/>
          <p:nvPr/>
        </p:nvSpPr>
        <p:spPr>
          <a:xfrm>
            <a:off x="6286500" y="643558"/>
            <a:ext cx="11722311" cy="8956298"/>
          </a:xfrm>
          <a:prstGeom prst="rect">
            <a:avLst/>
          </a:prstGeom>
          <a:noFill/>
        </p:spPr>
        <p:txBody>
          <a:bodyPr wrap="square" rtlCol="0">
            <a:spAutoFit/>
          </a:bodyPr>
          <a:lstStyle/>
          <a:p>
            <a:pPr algn="ctr"/>
            <a:r>
              <a:rPr lang="en-AU" sz="4800" b="1" i="1" dirty="0">
                <a:solidFill>
                  <a:srgbClr val="0000FF"/>
                </a:solidFill>
                <a:latin typeface="Arial" panose="020B0604020202020204" pitchFamily="34" charset="0"/>
                <a:cs typeface="Arial" panose="020B0604020202020204" pitchFamily="34" charset="0"/>
              </a:rPr>
              <a:t>Geopathic Stress </a:t>
            </a:r>
            <a:r>
              <a:rPr lang="en-AU" sz="4800" b="1" i="1" dirty="0">
                <a:latin typeface="Arial" panose="020B0604020202020204" pitchFamily="34" charset="0"/>
                <a:cs typeface="Arial" panose="020B0604020202020204" pitchFamily="34" charset="0"/>
              </a:rPr>
              <a:t>from </a:t>
            </a:r>
            <a:br>
              <a:rPr lang="en-AU" sz="4800" b="1" i="1" dirty="0">
                <a:latin typeface="Arial" panose="020B0604020202020204" pitchFamily="34" charset="0"/>
                <a:cs typeface="Arial" panose="020B0604020202020204" pitchFamily="34" charset="0"/>
              </a:rPr>
            </a:br>
            <a:r>
              <a:rPr lang="en-AU" sz="4800" b="1" i="1" dirty="0">
                <a:latin typeface="Arial" panose="020B0604020202020204" pitchFamily="34" charset="0"/>
                <a:cs typeface="Arial" panose="020B0604020202020204" pitchFamily="34" charset="0"/>
              </a:rPr>
              <a:t>EM Frequencies &amp; Radiation, </a:t>
            </a:r>
            <a:br>
              <a:rPr lang="en-AU" sz="4800" b="1" i="1" dirty="0">
                <a:latin typeface="Arial" panose="020B0604020202020204" pitchFamily="34" charset="0"/>
                <a:cs typeface="Arial" panose="020B0604020202020204" pitchFamily="34" charset="0"/>
              </a:rPr>
            </a:br>
            <a:r>
              <a:rPr lang="en-AU" sz="4800" b="1" i="1" dirty="0">
                <a:solidFill>
                  <a:srgbClr val="FF0000"/>
                </a:solidFill>
                <a:latin typeface="Arial" panose="020B0604020202020204" pitchFamily="34" charset="0"/>
                <a:cs typeface="Arial" panose="020B0604020202020204" pitchFamily="34" charset="0"/>
              </a:rPr>
              <a:t>puts stress upon our immune systems </a:t>
            </a:r>
            <a:br>
              <a:rPr lang="en-AU" sz="4800" b="1" i="1" dirty="0">
                <a:latin typeface="Arial" panose="020B0604020202020204" pitchFamily="34" charset="0"/>
                <a:cs typeface="Arial" panose="020B0604020202020204" pitchFamily="34" charset="0"/>
              </a:rPr>
            </a:br>
            <a:r>
              <a:rPr lang="en-AU" sz="4800" b="1" i="1" dirty="0">
                <a:latin typeface="Arial" panose="020B0604020202020204" pitchFamily="34" charset="0"/>
                <a:cs typeface="Arial" panose="020B0604020202020204" pitchFamily="34" charset="0"/>
              </a:rPr>
              <a:t>which lowers out ability </a:t>
            </a:r>
            <a:br>
              <a:rPr lang="en-AU" sz="4800" b="1" i="1" dirty="0">
                <a:latin typeface="Arial" panose="020B0604020202020204" pitchFamily="34" charset="0"/>
                <a:cs typeface="Arial" panose="020B0604020202020204" pitchFamily="34" charset="0"/>
              </a:rPr>
            </a:br>
            <a:r>
              <a:rPr lang="en-AU" sz="4800" b="1" i="1" dirty="0">
                <a:latin typeface="Arial" panose="020B0604020202020204" pitchFamily="34" charset="0"/>
                <a:cs typeface="Arial" panose="020B0604020202020204" pitchFamily="34" charset="0"/>
              </a:rPr>
              <a:t>to fight off viruses &amp; bacteria. </a:t>
            </a:r>
          </a:p>
          <a:p>
            <a:pPr algn="ctr"/>
            <a:endParaRPr lang="en-AU" sz="4800" b="1" i="1" dirty="0">
              <a:latin typeface="Arial" panose="020B0604020202020204" pitchFamily="34" charset="0"/>
              <a:cs typeface="Arial" panose="020B0604020202020204" pitchFamily="34" charset="0"/>
            </a:endParaRPr>
          </a:p>
          <a:p>
            <a:pPr algn="ctr"/>
            <a:r>
              <a:rPr lang="en-AU" sz="4800" b="1" i="1" dirty="0">
                <a:solidFill>
                  <a:srgbClr val="0000FF"/>
                </a:solidFill>
                <a:latin typeface="Arial" panose="020B0604020202020204" pitchFamily="34" charset="0"/>
                <a:cs typeface="Arial" panose="020B0604020202020204" pitchFamily="34" charset="0"/>
              </a:rPr>
              <a:t>It is a weak, but continuous </a:t>
            </a:r>
          </a:p>
          <a:p>
            <a:pPr algn="ctr"/>
            <a:r>
              <a:rPr lang="en-AU" sz="4800" b="1" i="1" dirty="0">
                <a:solidFill>
                  <a:srgbClr val="0000FF"/>
                </a:solidFill>
                <a:latin typeface="Arial" panose="020B0604020202020204" pitchFamily="34" charset="0"/>
                <a:cs typeface="Arial" panose="020B0604020202020204" pitchFamily="34" charset="0"/>
              </a:rPr>
              <a:t>stress on our DNA! </a:t>
            </a:r>
          </a:p>
          <a:p>
            <a:pPr algn="ctr"/>
            <a:endParaRPr lang="en-AU" sz="4800" b="1" i="1" dirty="0">
              <a:latin typeface="Arial" panose="020B0604020202020204" pitchFamily="34" charset="0"/>
              <a:cs typeface="Arial" panose="020B0604020202020204" pitchFamily="34" charset="0"/>
            </a:endParaRPr>
          </a:p>
          <a:p>
            <a:pPr algn="ctr"/>
            <a:r>
              <a:rPr lang="en-AU" sz="4800" b="1" i="1" dirty="0">
                <a:latin typeface="Arial" panose="020B0604020202020204" pitchFamily="34" charset="0"/>
                <a:cs typeface="Arial" panose="020B0604020202020204" pitchFamily="34" charset="0"/>
              </a:rPr>
              <a:t>And over many years, </a:t>
            </a:r>
          </a:p>
          <a:p>
            <a:pPr algn="ctr"/>
            <a:r>
              <a:rPr lang="en-AU" sz="4800" b="1" i="1" dirty="0">
                <a:latin typeface="Arial" panose="020B0604020202020204" pitchFamily="34" charset="0"/>
                <a:cs typeface="Arial" panose="020B0604020202020204" pitchFamily="34" charset="0"/>
              </a:rPr>
              <a:t>it can seriously disrupt </a:t>
            </a:r>
          </a:p>
          <a:p>
            <a:pPr algn="ctr"/>
            <a:r>
              <a:rPr lang="en-AU" sz="4800" b="1" i="1" dirty="0">
                <a:latin typeface="Arial" panose="020B0604020202020204" pitchFamily="34" charset="0"/>
                <a:cs typeface="Arial" panose="020B0604020202020204" pitchFamily="34" charset="0"/>
              </a:rPr>
              <a:t>our metabolism on a molecular scale. </a:t>
            </a:r>
          </a:p>
        </p:txBody>
      </p:sp>
      <p:pic>
        <p:nvPicPr>
          <p:cNvPr id="10" name="Picture 9" descr="A cartoon character sitting at a computer&#10;&#10;AI-generated content may be incorrect.">
            <a:extLst>
              <a:ext uri="{FF2B5EF4-FFF2-40B4-BE49-F238E27FC236}">
                <a16:creationId xmlns:a16="http://schemas.microsoft.com/office/drawing/2014/main" id="{11A1F8E7-BE67-34D3-A8E4-30A5C1B0E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559" y="2628900"/>
            <a:ext cx="5257800" cy="5257800"/>
          </a:xfrm>
          <a:prstGeom prst="rect">
            <a:avLst/>
          </a:prstGeom>
        </p:spPr>
      </p:pic>
    </p:spTree>
    <p:extLst>
      <p:ext uri="{BB962C8B-B14F-4D97-AF65-F5344CB8AC3E}">
        <p14:creationId xmlns:p14="http://schemas.microsoft.com/office/powerpoint/2010/main" val="3900094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F3959-0018-8C8E-4FE4-F6BB3815DD89}"/>
            </a:ext>
          </a:extLst>
        </p:cNvPr>
        <p:cNvGrpSpPr/>
        <p:nvPr/>
      </p:nvGrpSpPr>
      <p:grpSpPr>
        <a:xfrm>
          <a:off x="0" y="0"/>
          <a:ext cx="0" cy="0"/>
          <a:chOff x="0" y="0"/>
          <a:chExt cx="0" cy="0"/>
        </a:xfrm>
      </p:grpSpPr>
      <p:pic>
        <p:nvPicPr>
          <p:cNvPr id="8" name="Picture 8">
            <a:extLst>
              <a:ext uri="{FF2B5EF4-FFF2-40B4-BE49-F238E27FC236}">
                <a16:creationId xmlns:a16="http://schemas.microsoft.com/office/drawing/2014/main" id="{92323CAE-884A-70F3-44C0-D8C434DA21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6854" y="6043023"/>
            <a:ext cx="984892" cy="948285"/>
          </a:xfrm>
          <a:prstGeom prst="rect">
            <a:avLst/>
          </a:prstGeom>
        </p:spPr>
      </p:pic>
      <p:sp>
        <p:nvSpPr>
          <p:cNvPr id="20" name="TextBox 20">
            <a:extLst>
              <a:ext uri="{FF2B5EF4-FFF2-40B4-BE49-F238E27FC236}">
                <a16:creationId xmlns:a16="http://schemas.microsoft.com/office/drawing/2014/main" id="{AB486AEB-EFA6-43A8-C2F0-5FD863C2F853}"/>
              </a:ext>
            </a:extLst>
          </p:cNvPr>
          <p:cNvSpPr txBox="1"/>
          <p:nvPr/>
        </p:nvSpPr>
        <p:spPr>
          <a:xfrm>
            <a:off x="1028700" y="3365457"/>
            <a:ext cx="12128105" cy="509755"/>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sp>
        <p:nvSpPr>
          <p:cNvPr id="3" name="TextBox 2">
            <a:extLst>
              <a:ext uri="{FF2B5EF4-FFF2-40B4-BE49-F238E27FC236}">
                <a16:creationId xmlns:a16="http://schemas.microsoft.com/office/drawing/2014/main" id="{486E5587-036A-0562-1CCF-ABB246C9669B}"/>
              </a:ext>
            </a:extLst>
          </p:cNvPr>
          <p:cNvSpPr txBox="1"/>
          <p:nvPr/>
        </p:nvSpPr>
        <p:spPr>
          <a:xfrm>
            <a:off x="8790038" y="6017342"/>
            <a:ext cx="914400" cy="914400"/>
          </a:xfrm>
          <a:prstGeom prst="rect">
            <a:avLst/>
          </a:prstGeom>
          <a:noFill/>
        </p:spPr>
        <p:txBody>
          <a:bodyPr wrap="square" rtlCol="0">
            <a:spAutoFit/>
          </a:bodyPr>
          <a:lstStyle/>
          <a:p>
            <a:endParaRPr lang="en-AU" dirty="0"/>
          </a:p>
        </p:txBody>
      </p:sp>
      <p:sp>
        <p:nvSpPr>
          <p:cNvPr id="11" name="TextBox 10">
            <a:extLst>
              <a:ext uri="{FF2B5EF4-FFF2-40B4-BE49-F238E27FC236}">
                <a16:creationId xmlns:a16="http://schemas.microsoft.com/office/drawing/2014/main" id="{01A63E62-031B-010B-B730-A8A37D851349}"/>
              </a:ext>
            </a:extLst>
          </p:cNvPr>
          <p:cNvSpPr txBox="1"/>
          <p:nvPr/>
        </p:nvSpPr>
        <p:spPr>
          <a:xfrm>
            <a:off x="0" y="419100"/>
            <a:ext cx="18287999" cy="2431435"/>
          </a:xfrm>
          <a:prstGeom prst="rect">
            <a:avLst/>
          </a:prstGeom>
          <a:noFill/>
        </p:spPr>
        <p:txBody>
          <a:bodyPr wrap="square" rtlCol="0">
            <a:spAutoFit/>
          </a:bodyPr>
          <a:lstStyle/>
          <a:p>
            <a:pPr algn="ctr"/>
            <a:r>
              <a:rPr lang="en-AU" sz="7200" b="1" i="1" dirty="0">
                <a:solidFill>
                  <a:srgbClr val="0000FF"/>
                </a:solidFill>
              </a:rPr>
              <a:t>The Radiation in one Mammogram </a:t>
            </a:r>
          </a:p>
          <a:p>
            <a:pPr algn="ctr"/>
            <a:r>
              <a:rPr lang="en-AU" sz="7200" b="1" i="1" dirty="0">
                <a:solidFill>
                  <a:srgbClr val="0000FF"/>
                </a:solidFill>
              </a:rPr>
              <a:t>is equal to </a:t>
            </a:r>
            <a:r>
              <a:rPr lang="en-AU" sz="8000" b="1" i="1" dirty="0">
                <a:solidFill>
                  <a:srgbClr val="FF0000"/>
                </a:solidFill>
              </a:rPr>
              <a:t>several hundred X Rays!!!</a:t>
            </a:r>
          </a:p>
        </p:txBody>
      </p:sp>
      <p:pic>
        <p:nvPicPr>
          <p:cNvPr id="12" name="Picture 11" descr="Two cartoon characters holding hands&#10;&#10;AI-generated content may be incorrect.">
            <a:extLst>
              <a:ext uri="{FF2B5EF4-FFF2-40B4-BE49-F238E27FC236}">
                <a16:creationId xmlns:a16="http://schemas.microsoft.com/office/drawing/2014/main" id="{9E094E06-03F9-A5A7-D39C-BF975DA9B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0838" y="3685307"/>
            <a:ext cx="10058400" cy="5452964"/>
          </a:xfrm>
          <a:prstGeom prst="rect">
            <a:avLst/>
          </a:prstGeom>
        </p:spPr>
      </p:pic>
    </p:spTree>
    <p:extLst>
      <p:ext uri="{BB962C8B-B14F-4D97-AF65-F5344CB8AC3E}">
        <p14:creationId xmlns:p14="http://schemas.microsoft.com/office/powerpoint/2010/main" val="2797063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66854" y="6043023"/>
            <a:ext cx="984892" cy="948285"/>
          </a:xfrm>
          <a:prstGeom prst="rect">
            <a:avLst/>
          </a:prstGeom>
        </p:spPr>
      </p:pic>
      <p:sp>
        <p:nvSpPr>
          <p:cNvPr id="20" name="TextBox 20"/>
          <p:cNvSpPr txBox="1"/>
          <p:nvPr/>
        </p:nvSpPr>
        <p:spPr>
          <a:xfrm>
            <a:off x="1028700" y="3365457"/>
            <a:ext cx="12128105" cy="509755"/>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pic>
        <p:nvPicPr>
          <p:cNvPr id="4" name="Picture 3" descr="A diagram of a spectrum&#10;&#10;AI-generated content may be incorrect.">
            <a:extLst>
              <a:ext uri="{FF2B5EF4-FFF2-40B4-BE49-F238E27FC236}">
                <a16:creationId xmlns:a16="http://schemas.microsoft.com/office/drawing/2014/main" id="{17DC4AC3-A851-7DC4-5B82-E371D106C6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141"/>
            <a:ext cx="18288000" cy="10321141"/>
          </a:xfrm>
          <a:prstGeom prst="rect">
            <a:avLst/>
          </a:prstGeom>
        </p:spPr>
      </p:pic>
    </p:spTree>
    <p:extLst>
      <p:ext uri="{BB962C8B-B14F-4D97-AF65-F5344CB8AC3E}">
        <p14:creationId xmlns:p14="http://schemas.microsoft.com/office/powerpoint/2010/main" val="111111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8FF3E-5376-7B8F-CF06-4B35FBA4E97B}"/>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11158701-6505-B90F-EB23-FD1F1AD46D6B}"/>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34007490-9E36-3CF4-1A36-F0EDD08AD9C2}"/>
              </a:ext>
            </a:extLst>
          </p:cNvPr>
          <p:cNvSpPr/>
          <p:nvPr/>
        </p:nvSpPr>
        <p:spPr>
          <a:xfrm>
            <a:off x="266699" y="543612"/>
            <a:ext cx="17754600" cy="9464132"/>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solidFill>
                <a:schemeClr val="bg1"/>
              </a:solidFill>
            </a:endParaRPr>
          </a:p>
        </p:txBody>
      </p:sp>
      <p:sp>
        <p:nvSpPr>
          <p:cNvPr id="20" name="TextBox 19">
            <a:extLst>
              <a:ext uri="{FF2B5EF4-FFF2-40B4-BE49-F238E27FC236}">
                <a16:creationId xmlns:a16="http://schemas.microsoft.com/office/drawing/2014/main" id="{A9ED53F5-562D-ECA3-7938-00C37FF63904}"/>
              </a:ext>
            </a:extLst>
          </p:cNvPr>
          <p:cNvSpPr txBox="1"/>
          <p:nvPr/>
        </p:nvSpPr>
        <p:spPr>
          <a:xfrm>
            <a:off x="361948" y="951417"/>
            <a:ext cx="17564101" cy="8648521"/>
          </a:xfrm>
          <a:prstGeom prst="rect">
            <a:avLst/>
          </a:prstGeom>
          <a:noFill/>
        </p:spPr>
        <p:txBody>
          <a:bodyPr wrap="square" rtlCol="0">
            <a:spAutoFit/>
          </a:bodyPr>
          <a:lstStyle/>
          <a:p>
            <a:pPr algn="ctr"/>
            <a:r>
              <a:rPr lang="en-AU" sz="9600" b="1" i="1" dirty="0">
                <a:solidFill>
                  <a:srgbClr val="0000FF"/>
                </a:solidFill>
                <a:latin typeface="Halant Medium Bold" panose="020B0604020202020204" charset="0"/>
                <a:cs typeface="Halant Medium Bold" panose="020B0604020202020204" charset="0"/>
              </a:rPr>
              <a:t>And other </a:t>
            </a:r>
            <a:br>
              <a:rPr lang="en-AU" sz="9600" b="1" i="1" dirty="0">
                <a:solidFill>
                  <a:srgbClr val="0000FF"/>
                </a:solidFill>
                <a:latin typeface="Halant Medium Bold" panose="020B0604020202020204" charset="0"/>
                <a:cs typeface="Halant Medium Bold" panose="020B0604020202020204" charset="0"/>
              </a:rPr>
            </a:br>
            <a:r>
              <a:rPr lang="en-AU" sz="11500" b="1" i="1" dirty="0">
                <a:solidFill>
                  <a:srgbClr val="FF0000"/>
                </a:solidFill>
                <a:latin typeface="Halant Medium Bold" panose="020B0604020202020204" charset="0"/>
                <a:cs typeface="Halant Medium Bold" panose="020B0604020202020204" charset="0"/>
              </a:rPr>
              <a:t>Electromagnetic Frequencies &amp; Radiation… </a:t>
            </a:r>
            <a:r>
              <a:rPr lang="en-AU" sz="11500" b="1" i="1" u="none" strike="noStrike" dirty="0">
                <a:effectLst/>
                <a:latin typeface="Halant Medium Bold" panose="020B0604020202020204" charset="0"/>
                <a:cs typeface="Halant Medium Bold" panose="020B0604020202020204" charset="0"/>
              </a:rPr>
              <a:t>For your family’</a:t>
            </a:r>
            <a:r>
              <a:rPr lang="en-AU" sz="11500" b="1" i="1" dirty="0">
                <a:latin typeface="Halant Medium Bold" panose="020B0604020202020204" charset="0"/>
                <a:cs typeface="Halant Medium Bold" panose="020B0604020202020204" charset="0"/>
              </a:rPr>
              <a:t>s</a:t>
            </a:r>
            <a:r>
              <a:rPr lang="en-AU" sz="11500" b="1" i="1" u="none" strike="noStrike" dirty="0">
                <a:effectLst/>
                <a:latin typeface="Halant Medium Bold" panose="020B0604020202020204" charset="0"/>
                <a:cs typeface="Halant Medium Bold" panose="020B0604020202020204" charset="0"/>
              </a:rPr>
              <a:t> </a:t>
            </a:r>
            <a:br>
              <a:rPr lang="en-AU" sz="11500" b="1" i="1" u="none" strike="noStrike" dirty="0">
                <a:effectLst/>
                <a:latin typeface="Halant Medium Bold" panose="020B0604020202020204" charset="0"/>
                <a:cs typeface="Halant Medium Bold" panose="020B0604020202020204" charset="0"/>
              </a:rPr>
            </a:br>
            <a:r>
              <a:rPr lang="en-AU" sz="11500" b="1" i="1" u="none" strike="noStrike" dirty="0">
                <a:effectLst/>
                <a:latin typeface="Halant Medium Bold" panose="020B0604020202020204" charset="0"/>
                <a:cs typeface="Halant Medium Bold" panose="020B0604020202020204" charset="0"/>
              </a:rPr>
              <a:t>&amp; your Health?</a:t>
            </a:r>
            <a:endParaRPr lang="en-US" sz="6000" dirty="0">
              <a:solidFill>
                <a:srgbClr val="0000FF"/>
              </a:solidFill>
              <a:effectLst/>
              <a:latin typeface="Halant Medium Bold" panose="020B0604020202020204" charset="0"/>
              <a:cs typeface="Halant Medium Bold" panose="020B0604020202020204" charset="0"/>
            </a:endParaRPr>
          </a:p>
        </p:txBody>
      </p:sp>
    </p:spTree>
    <p:extLst>
      <p:ext uri="{BB962C8B-B14F-4D97-AF65-F5344CB8AC3E}">
        <p14:creationId xmlns:p14="http://schemas.microsoft.com/office/powerpoint/2010/main" val="1280540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7759B-0339-6482-B0D1-46E8631AFF8D}"/>
            </a:ext>
          </a:extLst>
        </p:cNvPr>
        <p:cNvGrpSpPr/>
        <p:nvPr/>
      </p:nvGrpSpPr>
      <p:grpSpPr>
        <a:xfrm>
          <a:off x="0" y="0"/>
          <a:ext cx="0" cy="0"/>
          <a:chOff x="0" y="0"/>
          <a:chExt cx="0" cy="0"/>
        </a:xfrm>
      </p:grpSpPr>
      <p:pic>
        <p:nvPicPr>
          <p:cNvPr id="8" name="Picture 8">
            <a:extLst>
              <a:ext uri="{FF2B5EF4-FFF2-40B4-BE49-F238E27FC236}">
                <a16:creationId xmlns:a16="http://schemas.microsoft.com/office/drawing/2014/main" id="{37ADD737-2C94-F942-D60D-1635463836E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6854" y="6043023"/>
            <a:ext cx="984892" cy="948285"/>
          </a:xfrm>
          <a:prstGeom prst="rect">
            <a:avLst/>
          </a:prstGeom>
        </p:spPr>
      </p:pic>
      <p:sp>
        <p:nvSpPr>
          <p:cNvPr id="20" name="TextBox 20">
            <a:extLst>
              <a:ext uri="{FF2B5EF4-FFF2-40B4-BE49-F238E27FC236}">
                <a16:creationId xmlns:a16="http://schemas.microsoft.com/office/drawing/2014/main" id="{92A3825C-1569-5E41-5A47-03E8D1A25459}"/>
              </a:ext>
            </a:extLst>
          </p:cNvPr>
          <p:cNvSpPr txBox="1"/>
          <p:nvPr/>
        </p:nvSpPr>
        <p:spPr>
          <a:xfrm>
            <a:off x="1028700" y="3365457"/>
            <a:ext cx="12128105" cy="509755"/>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sp>
        <p:nvSpPr>
          <p:cNvPr id="3" name="TextBox 2">
            <a:extLst>
              <a:ext uri="{FF2B5EF4-FFF2-40B4-BE49-F238E27FC236}">
                <a16:creationId xmlns:a16="http://schemas.microsoft.com/office/drawing/2014/main" id="{DE20CF20-5D0B-4F03-9223-9F29D84B82DA}"/>
              </a:ext>
            </a:extLst>
          </p:cNvPr>
          <p:cNvSpPr txBox="1"/>
          <p:nvPr/>
        </p:nvSpPr>
        <p:spPr>
          <a:xfrm>
            <a:off x="8790038" y="6017342"/>
            <a:ext cx="914400" cy="914400"/>
          </a:xfrm>
          <a:prstGeom prst="rect">
            <a:avLst/>
          </a:prstGeom>
          <a:noFill/>
        </p:spPr>
        <p:txBody>
          <a:bodyPr wrap="square" rtlCol="0">
            <a:spAutoFit/>
          </a:bodyPr>
          <a:lstStyle/>
          <a:p>
            <a:endParaRPr lang="en-AU" dirty="0"/>
          </a:p>
        </p:txBody>
      </p:sp>
      <p:sp>
        <p:nvSpPr>
          <p:cNvPr id="11" name="TextBox 10">
            <a:extLst>
              <a:ext uri="{FF2B5EF4-FFF2-40B4-BE49-F238E27FC236}">
                <a16:creationId xmlns:a16="http://schemas.microsoft.com/office/drawing/2014/main" id="{375EC8C4-F671-54D7-EC00-7005A8D2A5FD}"/>
              </a:ext>
            </a:extLst>
          </p:cNvPr>
          <p:cNvSpPr txBox="1"/>
          <p:nvPr/>
        </p:nvSpPr>
        <p:spPr>
          <a:xfrm>
            <a:off x="0" y="373882"/>
            <a:ext cx="18287999" cy="8586966"/>
          </a:xfrm>
          <a:prstGeom prst="rect">
            <a:avLst/>
          </a:prstGeom>
          <a:noFill/>
        </p:spPr>
        <p:txBody>
          <a:bodyPr wrap="square" rtlCol="0">
            <a:spAutoFit/>
          </a:bodyPr>
          <a:lstStyle/>
          <a:p>
            <a:pPr algn="ctr"/>
            <a:r>
              <a:rPr lang="en-AU" sz="6000" b="1" i="1" dirty="0">
                <a:solidFill>
                  <a:srgbClr val="0000FF"/>
                </a:solidFill>
                <a:latin typeface="Arial" panose="020B0604020202020204" pitchFamily="34" charset="0"/>
                <a:cs typeface="Arial" panose="020B0604020202020204" pitchFamily="34" charset="0"/>
              </a:rPr>
              <a:t>1 </a:t>
            </a:r>
            <a:r>
              <a:rPr lang="en-AU" sz="6000" b="1" i="1" dirty="0" err="1">
                <a:solidFill>
                  <a:srgbClr val="0000FF"/>
                </a:solidFill>
                <a:latin typeface="Arial" panose="020B0604020202020204" pitchFamily="34" charset="0"/>
                <a:cs typeface="Arial" panose="020B0604020202020204" pitchFamily="34" charset="0"/>
              </a:rPr>
              <a:t>nanometer</a:t>
            </a:r>
            <a:r>
              <a:rPr lang="en-AU" sz="6000" b="1" i="1" dirty="0">
                <a:solidFill>
                  <a:srgbClr val="0000FF"/>
                </a:solidFill>
                <a:latin typeface="Arial" panose="020B0604020202020204" pitchFamily="34" charset="0"/>
                <a:cs typeface="Arial" panose="020B0604020202020204" pitchFamily="34" charset="0"/>
              </a:rPr>
              <a:t> is </a:t>
            </a:r>
            <a:br>
              <a:rPr lang="en-AU" sz="6000" b="1" i="1" dirty="0">
                <a:solidFill>
                  <a:srgbClr val="0000FF"/>
                </a:solidFill>
                <a:latin typeface="Arial" panose="020B0604020202020204" pitchFamily="34" charset="0"/>
                <a:cs typeface="Arial" panose="020B0604020202020204" pitchFamily="34" charset="0"/>
              </a:rPr>
            </a:br>
            <a:r>
              <a:rPr lang="en-AU" sz="6000" b="1" i="1" dirty="0">
                <a:solidFill>
                  <a:srgbClr val="0000FF"/>
                </a:solidFill>
                <a:latin typeface="Arial" panose="020B0604020202020204" pitchFamily="34" charset="0"/>
                <a:cs typeface="Arial" panose="020B0604020202020204" pitchFamily="34" charset="0"/>
              </a:rPr>
              <a:t>one billionth of a meter</a:t>
            </a:r>
          </a:p>
          <a:p>
            <a:pPr algn="ctr"/>
            <a:endParaRPr lang="en-AU" sz="4800" b="1" i="1" dirty="0">
              <a:solidFill>
                <a:srgbClr val="0000FF"/>
              </a:solidFill>
              <a:latin typeface="Arial" panose="020B0604020202020204" pitchFamily="34" charset="0"/>
              <a:cs typeface="Arial" panose="020B0604020202020204" pitchFamily="34" charset="0"/>
            </a:endParaRPr>
          </a:p>
          <a:p>
            <a:pPr algn="ctr"/>
            <a:r>
              <a:rPr lang="en-AU" sz="4800" b="1" i="1" dirty="0" err="1">
                <a:latin typeface="Arial" panose="020B0604020202020204" pitchFamily="34" charset="0"/>
                <a:cs typeface="Arial" panose="020B0604020202020204" pitchFamily="34" charset="0"/>
              </a:rPr>
              <a:t>Radiowaves</a:t>
            </a:r>
            <a:r>
              <a:rPr lang="en-AU" sz="4800" b="1" i="1" dirty="0">
                <a:latin typeface="Arial" panose="020B0604020202020204" pitchFamily="34" charset="0"/>
                <a:cs typeface="Arial" panose="020B0604020202020204" pitchFamily="34" charset="0"/>
              </a:rPr>
              <a:t>, microwaves, etc. </a:t>
            </a:r>
            <a:br>
              <a:rPr lang="en-AU" sz="4800" b="1" i="1" dirty="0">
                <a:latin typeface="Arial" panose="020B0604020202020204" pitchFamily="34" charset="0"/>
                <a:cs typeface="Arial" panose="020B0604020202020204" pitchFamily="34" charset="0"/>
              </a:rPr>
            </a:br>
            <a:r>
              <a:rPr lang="en-AU" sz="4800" b="1" i="1" dirty="0">
                <a:latin typeface="Arial" panose="020B0604020202020204" pitchFamily="34" charset="0"/>
                <a:cs typeface="Arial" panose="020B0604020202020204" pitchFamily="34" charset="0"/>
              </a:rPr>
              <a:t>have a longer wavelength ranging from 1 </a:t>
            </a:r>
            <a:r>
              <a:rPr lang="en-AU" sz="4800" b="1" i="1" dirty="0" err="1">
                <a:latin typeface="Arial" panose="020B0604020202020204" pitchFamily="34" charset="0"/>
                <a:cs typeface="Arial" panose="020B0604020202020204" pitchFamily="34" charset="0"/>
              </a:rPr>
              <a:t>millimeter</a:t>
            </a:r>
            <a:r>
              <a:rPr lang="en-AU" sz="4800" b="1" i="1" dirty="0">
                <a:latin typeface="Arial" panose="020B0604020202020204" pitchFamily="34" charset="0"/>
                <a:cs typeface="Arial" panose="020B0604020202020204" pitchFamily="34" charset="0"/>
              </a:rPr>
              <a:t> to 1 meter</a:t>
            </a:r>
          </a:p>
          <a:p>
            <a:pPr algn="ctr"/>
            <a:endParaRPr lang="en-AU" sz="4800" b="1" i="1" dirty="0">
              <a:latin typeface="Arial" panose="020B0604020202020204" pitchFamily="34" charset="0"/>
              <a:cs typeface="Arial" panose="020B0604020202020204" pitchFamily="34" charset="0"/>
            </a:endParaRPr>
          </a:p>
          <a:p>
            <a:pPr algn="ctr"/>
            <a:r>
              <a:rPr lang="en-AU" sz="4800" b="1" i="1" dirty="0">
                <a:latin typeface="Arial" panose="020B0604020202020204" pitchFamily="34" charset="0"/>
                <a:cs typeface="Arial" panose="020B0604020202020204" pitchFamily="34" charset="0"/>
              </a:rPr>
              <a:t>X-rays &amp; Gamma-rays have a much shorter wavelength and thus much higher energy than radio waves &amp; microwaves</a:t>
            </a:r>
          </a:p>
          <a:p>
            <a:pPr algn="ctr"/>
            <a:endParaRPr lang="en-AU" sz="4800" b="1" i="1" dirty="0">
              <a:latin typeface="Arial" panose="020B0604020202020204" pitchFamily="34" charset="0"/>
              <a:cs typeface="Arial" panose="020B0604020202020204" pitchFamily="34" charset="0"/>
            </a:endParaRPr>
          </a:p>
          <a:p>
            <a:pPr algn="ctr"/>
            <a:r>
              <a:rPr lang="en-AU" sz="4800" b="1" i="1" dirty="0">
                <a:latin typeface="Arial" panose="020B0604020202020204" pitchFamily="34" charset="0"/>
                <a:cs typeface="Arial" panose="020B0604020202020204" pitchFamily="34" charset="0"/>
              </a:rPr>
              <a:t>X-rays have a wavelength range of .01 nm to 10 nm</a:t>
            </a:r>
            <a:br>
              <a:rPr lang="en-AU" sz="4800" b="1" i="1" dirty="0">
                <a:latin typeface="Arial" panose="020B0604020202020204" pitchFamily="34" charset="0"/>
                <a:cs typeface="Arial" panose="020B0604020202020204" pitchFamily="34" charset="0"/>
              </a:rPr>
            </a:br>
            <a:r>
              <a:rPr lang="en-AU" sz="4800" b="1" i="1" dirty="0">
                <a:latin typeface="Arial" panose="020B0604020202020204" pitchFamily="34" charset="0"/>
                <a:cs typeface="Arial" panose="020B0604020202020204" pitchFamily="34" charset="0"/>
              </a:rPr>
              <a:t>Gamma-rays have a wavelength range of .01 nm</a:t>
            </a:r>
            <a:endParaRPr lang="en-AU" sz="8000" b="1" i="1" dirty="0"/>
          </a:p>
        </p:txBody>
      </p:sp>
    </p:spTree>
    <p:extLst>
      <p:ext uri="{BB962C8B-B14F-4D97-AF65-F5344CB8AC3E}">
        <p14:creationId xmlns:p14="http://schemas.microsoft.com/office/powerpoint/2010/main" val="20109707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C1C10-EA95-11CA-85B9-2A49471FCF6E}"/>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2E634257-742B-7657-3481-23EC42A9331E}"/>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6EAF906F-7AA3-111D-C73F-1B136A0BD032}"/>
              </a:ext>
            </a:extLst>
          </p:cNvPr>
          <p:cNvSpPr/>
          <p:nvPr/>
        </p:nvSpPr>
        <p:spPr>
          <a:xfrm>
            <a:off x="742950" y="720537"/>
            <a:ext cx="17259299" cy="9103353"/>
          </a:xfrm>
          <a:prstGeom prst="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8000" dirty="0">
              <a:latin typeface="Halant Medium Bold" panose="020B0604020202020204" charset="0"/>
              <a:cs typeface="Halant Medium Bold" panose="020B0604020202020204" charset="0"/>
            </a:endParaRPr>
          </a:p>
        </p:txBody>
      </p:sp>
      <p:grpSp>
        <p:nvGrpSpPr>
          <p:cNvPr id="8" name="Group 8">
            <a:extLst>
              <a:ext uri="{FF2B5EF4-FFF2-40B4-BE49-F238E27FC236}">
                <a16:creationId xmlns:a16="http://schemas.microsoft.com/office/drawing/2014/main" id="{EFE354CD-9208-C045-5E72-B1E30F7D67EA}"/>
              </a:ext>
            </a:extLst>
          </p:cNvPr>
          <p:cNvGrpSpPr/>
          <p:nvPr/>
        </p:nvGrpSpPr>
        <p:grpSpPr>
          <a:xfrm>
            <a:off x="6422521" y="830099"/>
            <a:ext cx="11423783" cy="8884227"/>
            <a:chOff x="-490029" y="3339480"/>
            <a:chExt cx="11310429" cy="8245560"/>
          </a:xfrm>
        </p:grpSpPr>
        <p:sp>
          <p:nvSpPr>
            <p:cNvPr id="9" name="TextBox 9">
              <a:extLst>
                <a:ext uri="{FF2B5EF4-FFF2-40B4-BE49-F238E27FC236}">
                  <a16:creationId xmlns:a16="http://schemas.microsoft.com/office/drawing/2014/main" id="{169A23D1-7971-C994-0851-DA9DACF9B137}"/>
                </a:ext>
              </a:extLst>
            </p:cNvPr>
            <p:cNvSpPr txBox="1"/>
            <p:nvPr/>
          </p:nvSpPr>
          <p:spPr>
            <a:xfrm>
              <a:off x="-490029" y="3339480"/>
              <a:ext cx="10587792" cy="8245560"/>
            </a:xfrm>
            <a:prstGeom prst="rect">
              <a:avLst/>
            </a:prstGeom>
          </p:spPr>
          <p:txBody>
            <a:bodyPr wrap="square" lIns="0" tIns="0" rIns="0" bIns="0" rtlCol="0" anchor="t">
              <a:spAutoFit/>
            </a:bodyPr>
            <a:lstStyle/>
            <a:p>
              <a:pPr algn="ctr">
                <a:lnSpc>
                  <a:spcPts val="11700"/>
                </a:lnSpc>
              </a:pPr>
              <a:r>
                <a:rPr lang="en-US" sz="8800" b="1" i="1" dirty="0">
                  <a:solidFill>
                    <a:srgbClr val="0000FF"/>
                  </a:solidFill>
                  <a:latin typeface="Arial" panose="020B0604020202020204" pitchFamily="34" charset="0"/>
                  <a:cs typeface="Arial" panose="020B0604020202020204" pitchFamily="34" charset="0"/>
                </a:rPr>
                <a:t>Nikola Tesla &amp;</a:t>
              </a:r>
            </a:p>
            <a:p>
              <a:pPr algn="ctr">
                <a:lnSpc>
                  <a:spcPts val="11700"/>
                </a:lnSpc>
              </a:pPr>
              <a:endParaRPr lang="en-US" sz="8800" b="1" i="1" dirty="0">
                <a:solidFill>
                  <a:srgbClr val="0000FF"/>
                </a:solidFill>
                <a:latin typeface="Arial" panose="020B0604020202020204" pitchFamily="34" charset="0"/>
                <a:cs typeface="Arial" panose="020B0604020202020204" pitchFamily="34" charset="0"/>
              </a:endParaRPr>
            </a:p>
            <a:p>
              <a:pPr algn="ctr">
                <a:lnSpc>
                  <a:spcPts val="11700"/>
                </a:lnSpc>
              </a:pPr>
              <a:endParaRPr lang="en-US" sz="8800" b="1" i="1" dirty="0">
                <a:solidFill>
                  <a:srgbClr val="0000FF"/>
                </a:solidFill>
                <a:latin typeface="Arial" panose="020B0604020202020204" pitchFamily="34" charset="0"/>
                <a:cs typeface="Arial" panose="020B0604020202020204" pitchFamily="34" charset="0"/>
              </a:endParaRPr>
            </a:p>
            <a:p>
              <a:pPr algn="ctr">
                <a:lnSpc>
                  <a:spcPts val="11700"/>
                </a:lnSpc>
              </a:pPr>
              <a:br>
                <a:rPr lang="en-US" sz="8800" b="1" i="1" dirty="0">
                  <a:solidFill>
                    <a:srgbClr val="0000FF"/>
                  </a:solidFill>
                  <a:latin typeface="Arial" panose="020B0604020202020204" pitchFamily="34" charset="0"/>
                  <a:cs typeface="Arial" panose="020B0604020202020204" pitchFamily="34" charset="0"/>
                </a:rPr>
              </a:br>
              <a:endParaRPr lang="en-US" sz="8800" b="1" i="1" dirty="0">
                <a:solidFill>
                  <a:srgbClr val="0000FF"/>
                </a:solidFill>
                <a:latin typeface="Arial" panose="020B0604020202020204" pitchFamily="34" charset="0"/>
                <a:cs typeface="Arial" panose="020B0604020202020204" pitchFamily="34" charset="0"/>
              </a:endParaRPr>
            </a:p>
            <a:p>
              <a:pPr algn="ctr">
                <a:lnSpc>
                  <a:spcPts val="11700"/>
                </a:lnSpc>
              </a:pPr>
              <a:r>
                <a:rPr lang="en-US" sz="8800" b="1" i="1" dirty="0">
                  <a:solidFill>
                    <a:srgbClr val="FF0000"/>
                  </a:solidFill>
                  <a:latin typeface="Arial" panose="020B0604020202020204" pitchFamily="34" charset="0"/>
                  <a:cs typeface="Arial" panose="020B0604020202020204" pitchFamily="34" charset="0"/>
                </a:rPr>
                <a:t>to the Rescue!!</a:t>
              </a:r>
            </a:p>
          </p:txBody>
        </p:sp>
        <p:sp>
          <p:nvSpPr>
            <p:cNvPr id="10" name="TextBox 10">
              <a:extLst>
                <a:ext uri="{FF2B5EF4-FFF2-40B4-BE49-F238E27FC236}">
                  <a16:creationId xmlns:a16="http://schemas.microsoft.com/office/drawing/2014/main" id="{74EE8080-233A-9B78-2D52-E6BC24604FA4}"/>
                </a:ext>
              </a:extLst>
            </p:cNvPr>
            <p:cNvSpPr txBox="1"/>
            <p:nvPr/>
          </p:nvSpPr>
          <p:spPr>
            <a:xfrm>
              <a:off x="0" y="4887466"/>
              <a:ext cx="10820400" cy="564257"/>
            </a:xfrm>
            <a:prstGeom prst="rect">
              <a:avLst/>
            </a:prstGeom>
          </p:spPr>
          <p:txBody>
            <a:bodyPr lIns="0" tIns="0" rIns="0" bIns="0" rtlCol="0" anchor="t">
              <a:spAutoFit/>
            </a:bodyPr>
            <a:lstStyle/>
            <a:p>
              <a:pPr>
                <a:lnSpc>
                  <a:spcPts val="3300"/>
                </a:lnSpc>
              </a:pPr>
              <a:endParaRPr lang="en-US" sz="3000" spc="150" dirty="0">
                <a:solidFill>
                  <a:srgbClr val="103779"/>
                </a:solidFill>
                <a:latin typeface="Assistant Regular"/>
              </a:endParaRPr>
            </a:p>
          </p:txBody>
        </p:sp>
      </p:grpSp>
      <p:pic>
        <p:nvPicPr>
          <p:cNvPr id="2" name="Picture 1" descr="A person with a mustache&#10;&#10;AI-generated content may be incorrect.">
            <a:extLst>
              <a:ext uri="{FF2B5EF4-FFF2-40B4-BE49-F238E27FC236}">
                <a16:creationId xmlns:a16="http://schemas.microsoft.com/office/drawing/2014/main" id="{8412A26F-3E45-2233-A0AE-05FF57E26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435" y="1973749"/>
            <a:ext cx="4789081" cy="6339502"/>
          </a:xfrm>
          <a:prstGeom prst="rect">
            <a:avLst/>
          </a:prstGeom>
        </p:spPr>
      </p:pic>
      <p:pic>
        <p:nvPicPr>
          <p:cNvPr id="3" name="Picture 2" descr="A round black and yellow logo with a person with a lightning bolt&#10;&#10;AI-generated content may be incorrect.">
            <a:extLst>
              <a:ext uri="{FF2B5EF4-FFF2-40B4-BE49-F238E27FC236}">
                <a16:creationId xmlns:a16="http://schemas.microsoft.com/office/drawing/2014/main" id="{86F07276-9B75-799B-670D-706084B315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7457" y="2497986"/>
            <a:ext cx="5486400" cy="5497373"/>
          </a:xfrm>
          <a:prstGeom prst="rect">
            <a:avLst/>
          </a:prstGeom>
        </p:spPr>
      </p:pic>
    </p:spTree>
    <p:extLst>
      <p:ext uri="{BB962C8B-B14F-4D97-AF65-F5344CB8AC3E}">
        <p14:creationId xmlns:p14="http://schemas.microsoft.com/office/powerpoint/2010/main" val="3895877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FACFF58B-6FC6-4D9E-8440-2E29BFFFCACD}"/>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90812C99-789C-426A-8BE6-A97D6DEB225F}"/>
              </a:ext>
            </a:extLst>
          </p:cNvPr>
          <p:cNvSpPr/>
          <p:nvPr/>
        </p:nvSpPr>
        <p:spPr>
          <a:xfrm>
            <a:off x="510540" y="723900"/>
            <a:ext cx="17724120" cy="9372600"/>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10" name="TextBox 10"/>
          <p:cNvSpPr txBox="1"/>
          <p:nvPr/>
        </p:nvSpPr>
        <p:spPr>
          <a:xfrm>
            <a:off x="-39087" y="3641942"/>
            <a:ext cx="3087088" cy="423193"/>
          </a:xfrm>
          <a:prstGeom prst="rect">
            <a:avLst/>
          </a:prstGeom>
        </p:spPr>
        <p:txBody>
          <a:bodyPr lIns="0" tIns="0" rIns="0" bIns="0" rtlCol="0" anchor="t">
            <a:spAutoFit/>
          </a:bodyPr>
          <a:lstStyle/>
          <a:p>
            <a:pPr>
              <a:lnSpc>
                <a:spcPts val="3300"/>
              </a:lnSpc>
            </a:pPr>
            <a:endParaRPr lang="en-US" sz="3000" spc="150" dirty="0">
              <a:solidFill>
                <a:srgbClr val="103779"/>
              </a:solidFill>
              <a:latin typeface="Assistant Regular"/>
            </a:endParaRPr>
          </a:p>
        </p:txBody>
      </p:sp>
      <p:sp>
        <p:nvSpPr>
          <p:cNvPr id="3" name="TextBox 2">
            <a:extLst>
              <a:ext uri="{FF2B5EF4-FFF2-40B4-BE49-F238E27FC236}">
                <a16:creationId xmlns:a16="http://schemas.microsoft.com/office/drawing/2014/main" id="{5D6327DF-84B1-43E8-A68E-5304918213D2}"/>
              </a:ext>
            </a:extLst>
          </p:cNvPr>
          <p:cNvSpPr txBox="1"/>
          <p:nvPr/>
        </p:nvSpPr>
        <p:spPr>
          <a:xfrm>
            <a:off x="5014980" y="1727180"/>
            <a:ext cx="12188617" cy="7848302"/>
          </a:xfrm>
          <a:prstGeom prst="rect">
            <a:avLst/>
          </a:prstGeom>
          <a:noFill/>
        </p:spPr>
        <p:txBody>
          <a:bodyPr wrap="square" rtlCol="0">
            <a:spAutoFit/>
          </a:bodyPr>
          <a:lstStyle/>
          <a:p>
            <a:pPr algn="ctr" eaLnBrk="1" hangingPunct="1"/>
            <a:r>
              <a:rPr lang="en-US" sz="4000" b="1" dirty="0">
                <a:latin typeface="Arial" panose="020B0604020202020204" pitchFamily="34" charset="0"/>
                <a:cs typeface="Arial" panose="020B0604020202020204" pitchFamily="34" charset="0"/>
              </a:rPr>
              <a:t>Tesla was quoted as saying to a group of English scientists only months after the opening of the Niagara Power Station in 1895,</a:t>
            </a:r>
          </a:p>
          <a:p>
            <a:pPr algn="ctr" eaLnBrk="1" hangingPunct="1"/>
            <a:r>
              <a:rPr lang="en-US" sz="4800" b="1" dirty="0">
                <a:latin typeface="Arial" panose="020B0604020202020204" pitchFamily="34" charset="0"/>
                <a:cs typeface="Arial" panose="020B0604020202020204" pitchFamily="34" charset="0"/>
              </a:rPr>
              <a:t> </a:t>
            </a:r>
          </a:p>
          <a:p>
            <a:pPr algn="ctr" eaLnBrk="1" hangingPunct="1"/>
            <a:r>
              <a:rPr lang="en-US" sz="6000" b="1" i="1" dirty="0">
                <a:solidFill>
                  <a:srgbClr val="0000FF"/>
                </a:solidFill>
                <a:latin typeface="Arial" panose="020B0604020202020204" pitchFamily="34" charset="0"/>
                <a:cs typeface="Arial" panose="020B0604020202020204" pitchFamily="34" charset="0"/>
              </a:rPr>
              <a:t> </a:t>
            </a:r>
            <a:r>
              <a:rPr lang="ja-JP" altLang="en-US" sz="6600" b="1" i="1" dirty="0">
                <a:solidFill>
                  <a:srgbClr val="0000FF"/>
                </a:solidFill>
                <a:latin typeface="Arial" panose="020B0604020202020204" pitchFamily="34" charset="0"/>
                <a:cs typeface="Arial" panose="020B0604020202020204" pitchFamily="34" charset="0"/>
              </a:rPr>
              <a:t>“</a:t>
            </a:r>
            <a:r>
              <a:rPr lang="en-US" sz="6600" b="1" i="1" dirty="0">
                <a:solidFill>
                  <a:srgbClr val="0000FF"/>
                </a:solidFill>
                <a:latin typeface="Arial" panose="020B0604020202020204" pitchFamily="34" charset="0"/>
                <a:cs typeface="Arial" panose="020B0604020202020204" pitchFamily="34" charset="0"/>
              </a:rPr>
              <a:t>The electricity I have invented will prove to be one of the most dangerous things on Earth to man and I</a:t>
            </a:r>
            <a:r>
              <a:rPr lang="en-AU" sz="6600" b="1" i="1" dirty="0">
                <a:solidFill>
                  <a:srgbClr val="0000FF"/>
                </a:solidFill>
                <a:latin typeface="Arial" panose="020B0604020202020204" pitchFamily="34" charset="0"/>
                <a:cs typeface="Arial" panose="020B0604020202020204" pitchFamily="34" charset="0"/>
              </a:rPr>
              <a:t>’</a:t>
            </a:r>
            <a:r>
              <a:rPr lang="en-US" sz="6600" b="1" i="1" dirty="0">
                <a:solidFill>
                  <a:srgbClr val="0000FF"/>
                </a:solidFill>
                <a:latin typeface="Arial" panose="020B0604020202020204" pitchFamily="34" charset="0"/>
                <a:cs typeface="Arial" panose="020B0604020202020204" pitchFamily="34" charset="0"/>
              </a:rPr>
              <a:t>m looking at an alternative</a:t>
            </a:r>
            <a:r>
              <a:rPr lang="ja-JP" altLang="en-US" sz="6600" b="1" i="1" dirty="0">
                <a:solidFill>
                  <a:srgbClr val="0000FF"/>
                </a:solidFill>
                <a:latin typeface="Arial" panose="020B0604020202020204" pitchFamily="34" charset="0"/>
                <a:cs typeface="Arial" panose="020B0604020202020204" pitchFamily="34" charset="0"/>
              </a:rPr>
              <a:t>”</a:t>
            </a:r>
            <a:r>
              <a:rPr lang="en-US" sz="7200" b="1" i="1" dirty="0">
                <a:solidFill>
                  <a:srgbClr val="0000FF"/>
                </a:solidFill>
                <a:latin typeface="Halant Medium Bold" panose="020B0604020202020204" charset="0"/>
                <a:cs typeface="Halant Medium Bold" panose="020B0604020202020204" charset="0"/>
              </a:rPr>
              <a:t> </a:t>
            </a:r>
            <a:endParaRPr lang="en-US" sz="6600" b="1" i="1" dirty="0">
              <a:solidFill>
                <a:srgbClr val="0000FF"/>
              </a:solidFill>
              <a:latin typeface="Halant Medium Bold" panose="020B0604020202020204" charset="0"/>
              <a:cs typeface="Halant Medium Bold" panose="020B0604020202020204" charset="0"/>
            </a:endParaRPr>
          </a:p>
        </p:txBody>
      </p:sp>
      <p:pic>
        <p:nvPicPr>
          <p:cNvPr id="2" name="Picture 1" descr="A picture containing text, person, standing, posing&#10;&#10;Description automatically generated">
            <a:extLst>
              <a:ext uri="{FF2B5EF4-FFF2-40B4-BE49-F238E27FC236}">
                <a16:creationId xmlns:a16="http://schemas.microsoft.com/office/drawing/2014/main" id="{DEE7C8CB-CD4C-726A-F762-135938ADF679}"/>
              </a:ext>
            </a:extLst>
          </p:cNvPr>
          <p:cNvPicPr>
            <a:picLocks noChangeAspect="1"/>
          </p:cNvPicPr>
          <p:nvPr/>
        </p:nvPicPr>
        <p:blipFill rotWithShape="1">
          <a:blip r:embed="rId3">
            <a:extLst>
              <a:ext uri="{28A0092B-C50C-407E-A947-70E740481C1C}">
                <a14:useLocalDpi xmlns:a14="http://schemas.microsoft.com/office/drawing/2010/main" val="0"/>
              </a:ext>
            </a:extLst>
          </a:blip>
          <a:srcRect t="667" r="50000"/>
          <a:stretch/>
        </p:blipFill>
        <p:spPr>
          <a:xfrm>
            <a:off x="1084403" y="1085342"/>
            <a:ext cx="3142945" cy="4162656"/>
          </a:xfrm>
          <a:prstGeom prst="rect">
            <a:avLst/>
          </a:prstGeom>
        </p:spPr>
      </p:pic>
    </p:spTree>
    <p:extLst>
      <p:ext uri="{BB962C8B-B14F-4D97-AF65-F5344CB8AC3E}">
        <p14:creationId xmlns:p14="http://schemas.microsoft.com/office/powerpoint/2010/main" val="23306857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9006E-D965-DCD9-63A3-5D2CB62D35F5}"/>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FDB1730D-EC9C-6939-5EC3-78BEBE605760}"/>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FD8AB555-2E34-6E12-0B6C-8C1FC98C5761}"/>
              </a:ext>
            </a:extLst>
          </p:cNvPr>
          <p:cNvSpPr/>
          <p:nvPr/>
        </p:nvSpPr>
        <p:spPr>
          <a:xfrm>
            <a:off x="492397" y="419100"/>
            <a:ext cx="17742263" cy="9677400"/>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10" name="TextBox 10">
            <a:extLst>
              <a:ext uri="{FF2B5EF4-FFF2-40B4-BE49-F238E27FC236}">
                <a16:creationId xmlns:a16="http://schemas.microsoft.com/office/drawing/2014/main" id="{3FD585B9-D1CB-F154-3822-57747F4B66C5}"/>
              </a:ext>
            </a:extLst>
          </p:cNvPr>
          <p:cNvSpPr txBox="1"/>
          <p:nvPr/>
        </p:nvSpPr>
        <p:spPr>
          <a:xfrm>
            <a:off x="-39087" y="3641942"/>
            <a:ext cx="3087088" cy="423193"/>
          </a:xfrm>
          <a:prstGeom prst="rect">
            <a:avLst/>
          </a:prstGeom>
        </p:spPr>
        <p:txBody>
          <a:bodyPr lIns="0" tIns="0" rIns="0" bIns="0" rtlCol="0" anchor="t">
            <a:spAutoFit/>
          </a:bodyPr>
          <a:lstStyle/>
          <a:p>
            <a:pPr>
              <a:lnSpc>
                <a:spcPts val="3300"/>
              </a:lnSpc>
            </a:pPr>
            <a:endParaRPr lang="en-US" sz="3000" spc="150" dirty="0">
              <a:solidFill>
                <a:srgbClr val="103779"/>
              </a:solidFill>
              <a:latin typeface="Assistant Regular"/>
            </a:endParaRPr>
          </a:p>
        </p:txBody>
      </p:sp>
      <p:sp>
        <p:nvSpPr>
          <p:cNvPr id="3" name="TextBox 2">
            <a:extLst>
              <a:ext uri="{FF2B5EF4-FFF2-40B4-BE49-F238E27FC236}">
                <a16:creationId xmlns:a16="http://schemas.microsoft.com/office/drawing/2014/main" id="{696CA47F-1D66-FF45-E07A-220F00825795}"/>
              </a:ext>
            </a:extLst>
          </p:cNvPr>
          <p:cNvSpPr txBox="1"/>
          <p:nvPr/>
        </p:nvSpPr>
        <p:spPr>
          <a:xfrm>
            <a:off x="492397" y="499705"/>
            <a:ext cx="17724120" cy="9787295"/>
          </a:xfrm>
          <a:prstGeom prst="rect">
            <a:avLst/>
          </a:prstGeom>
          <a:noFill/>
        </p:spPr>
        <p:txBody>
          <a:bodyPr wrap="square" rtlCol="0">
            <a:spAutoFit/>
          </a:bodyPr>
          <a:lstStyle/>
          <a:p>
            <a:pPr algn="ctr"/>
            <a:r>
              <a:rPr lang="en-AU" sz="5400" b="1" i="1" dirty="0">
                <a:solidFill>
                  <a:srgbClr val="0000FF"/>
                </a:solidFill>
                <a:latin typeface="Arial" panose="020B0604020202020204" pitchFamily="34" charset="0"/>
                <a:cs typeface="Arial" panose="020B0604020202020204" pitchFamily="34" charset="0"/>
              </a:rPr>
              <a:t>The Nicola Tesla Connection</a:t>
            </a:r>
          </a:p>
          <a:p>
            <a:pPr algn="ctr"/>
            <a:endParaRPr lang="en-AU" sz="2400" b="1" dirty="0">
              <a:latin typeface="Arial" panose="020B0604020202020204" pitchFamily="34" charset="0"/>
              <a:cs typeface="Arial" panose="020B0604020202020204" pitchFamily="34" charset="0"/>
            </a:endParaRPr>
          </a:p>
          <a:p>
            <a:pPr algn="ctr"/>
            <a:r>
              <a:rPr lang="en-AU" sz="4800" b="1" dirty="0">
                <a:latin typeface="Arial" panose="020B0604020202020204" pitchFamily="34" charset="0"/>
                <a:cs typeface="Arial" panose="020B0604020202020204" pitchFamily="34" charset="0"/>
              </a:rPr>
              <a:t>After the destruction of his Free Energy Tower, because his promise of harmless free electricity had been purposely ruined, </a:t>
            </a:r>
            <a:br>
              <a:rPr lang="en-AU" sz="4800" b="1" dirty="0">
                <a:latin typeface="Arial" panose="020B0604020202020204" pitchFamily="34" charset="0"/>
                <a:cs typeface="Arial" panose="020B0604020202020204" pitchFamily="34" charset="0"/>
              </a:rPr>
            </a:br>
            <a:r>
              <a:rPr lang="en-AU" sz="4800" b="1" dirty="0">
                <a:latin typeface="Arial" panose="020B0604020202020204" pitchFamily="34" charset="0"/>
                <a:cs typeface="Arial" panose="020B0604020202020204" pitchFamily="34" charset="0"/>
              </a:rPr>
              <a:t>he invented a technology to harmonize those frequencies.  </a:t>
            </a:r>
          </a:p>
          <a:p>
            <a:pPr algn="ctr"/>
            <a:endParaRPr lang="en-AU" sz="4800" b="1" dirty="0">
              <a:latin typeface="Arial" panose="020B0604020202020204" pitchFamily="34" charset="0"/>
              <a:cs typeface="Arial" panose="020B0604020202020204" pitchFamily="34" charset="0"/>
            </a:endParaRPr>
          </a:p>
          <a:p>
            <a:pPr algn="ctr"/>
            <a:r>
              <a:rPr lang="en-AU" sz="4800" b="1" dirty="0">
                <a:solidFill>
                  <a:srgbClr val="0000FF"/>
                </a:solidFill>
                <a:latin typeface="Arial" panose="020B0604020202020204" pitchFamily="34" charset="0"/>
                <a:cs typeface="Arial" panose="020B0604020202020204" pitchFamily="34" charset="0"/>
              </a:rPr>
              <a:t>Tesla began to find other innovative open-minded scientists </a:t>
            </a:r>
            <a:br>
              <a:rPr lang="en-AU" sz="4800" b="1" dirty="0">
                <a:solidFill>
                  <a:srgbClr val="0000FF"/>
                </a:solidFill>
                <a:latin typeface="Arial" panose="020B0604020202020204" pitchFamily="34" charset="0"/>
                <a:cs typeface="Arial" panose="020B0604020202020204" pitchFamily="34" charset="0"/>
              </a:rPr>
            </a:br>
            <a:r>
              <a:rPr lang="en-AU" sz="4800" b="1" dirty="0">
                <a:solidFill>
                  <a:srgbClr val="0000FF"/>
                </a:solidFill>
                <a:latin typeface="Arial" panose="020B0604020202020204" pitchFamily="34" charset="0"/>
                <a:cs typeface="Arial" panose="020B0604020202020204" pitchFamily="34" charset="0"/>
              </a:rPr>
              <a:t>to pass his technologies on to.</a:t>
            </a:r>
            <a:br>
              <a:rPr lang="en-AU" sz="4800" b="1" dirty="0">
                <a:latin typeface="Arial" panose="020B0604020202020204" pitchFamily="34" charset="0"/>
                <a:cs typeface="Arial" panose="020B0604020202020204" pitchFamily="34" charset="0"/>
              </a:rPr>
            </a:br>
            <a:r>
              <a:rPr lang="en-AU" sz="4800" b="1" dirty="0">
                <a:latin typeface="Arial" panose="020B0604020202020204" pitchFamily="34" charset="0"/>
                <a:cs typeface="Arial" panose="020B0604020202020204" pitchFamily="34" charset="0"/>
              </a:rPr>
              <a:t>  </a:t>
            </a:r>
            <a:br>
              <a:rPr lang="en-AU" sz="4800" b="1" dirty="0">
                <a:latin typeface="Arial" panose="020B0604020202020204" pitchFamily="34" charset="0"/>
                <a:cs typeface="Arial" panose="020B0604020202020204" pitchFamily="34" charset="0"/>
              </a:rPr>
            </a:br>
            <a:r>
              <a:rPr lang="en-AU" sz="4800" b="1" dirty="0">
                <a:latin typeface="Arial" panose="020B0604020202020204" pitchFamily="34" charset="0"/>
                <a:cs typeface="Arial" panose="020B0604020202020204" pitchFamily="34" charset="0"/>
              </a:rPr>
              <a:t>One of those scientists was a young air force physicist, </a:t>
            </a:r>
            <a:br>
              <a:rPr lang="en-AU" sz="4800" b="1" dirty="0">
                <a:latin typeface="Arial" panose="020B0604020202020204" pitchFamily="34" charset="0"/>
                <a:cs typeface="Arial" panose="020B0604020202020204" pitchFamily="34" charset="0"/>
              </a:rPr>
            </a:br>
            <a:r>
              <a:rPr lang="en-AU" sz="4800" b="1" dirty="0">
                <a:latin typeface="Arial" panose="020B0604020202020204" pitchFamily="34" charset="0"/>
                <a:cs typeface="Arial" panose="020B0604020202020204" pitchFamily="34" charset="0"/>
              </a:rPr>
              <a:t>Ralph Bergstressor, who was a former NASA physicist </a:t>
            </a:r>
            <a:br>
              <a:rPr lang="en-AU" sz="4800" b="1" dirty="0">
                <a:latin typeface="Arial" panose="020B0604020202020204" pitchFamily="34" charset="0"/>
                <a:cs typeface="Arial" panose="020B0604020202020204" pitchFamily="34" charset="0"/>
              </a:rPr>
            </a:br>
            <a:r>
              <a:rPr lang="en-AU" sz="4800" b="1" dirty="0">
                <a:latin typeface="Arial" panose="020B0604020202020204" pitchFamily="34" charset="0"/>
                <a:cs typeface="Arial" panose="020B0604020202020204" pitchFamily="34" charset="0"/>
              </a:rPr>
              <a:t>who developed rocket fuel for the space program.</a:t>
            </a:r>
          </a:p>
          <a:p>
            <a:pPr algn="ctr"/>
            <a:endParaRPr lang="en-AU"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74145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76D30-6BE9-2E30-1755-080A881AFDE4}"/>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AB5FE380-418D-CD01-9C7C-D207D853E06C}"/>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50749324-3D00-D431-E52D-1EDF15767993}"/>
              </a:ext>
            </a:extLst>
          </p:cNvPr>
          <p:cNvSpPr/>
          <p:nvPr/>
        </p:nvSpPr>
        <p:spPr>
          <a:xfrm>
            <a:off x="723899" y="632369"/>
            <a:ext cx="16840200" cy="9022262"/>
          </a:xfrm>
          <a:prstGeom prst="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grpSp>
        <p:nvGrpSpPr>
          <p:cNvPr id="8" name="Group 8">
            <a:extLst>
              <a:ext uri="{FF2B5EF4-FFF2-40B4-BE49-F238E27FC236}">
                <a16:creationId xmlns:a16="http://schemas.microsoft.com/office/drawing/2014/main" id="{9AEE9048-7906-A9E3-54E7-7D7761040E70}"/>
              </a:ext>
            </a:extLst>
          </p:cNvPr>
          <p:cNvGrpSpPr/>
          <p:nvPr/>
        </p:nvGrpSpPr>
        <p:grpSpPr>
          <a:xfrm>
            <a:off x="723901" y="939668"/>
            <a:ext cx="16840198" cy="3823018"/>
            <a:chOff x="-276158" y="354366"/>
            <a:chExt cx="11096558" cy="5097357"/>
          </a:xfrm>
        </p:grpSpPr>
        <p:sp>
          <p:nvSpPr>
            <p:cNvPr id="9" name="TextBox 9">
              <a:extLst>
                <a:ext uri="{FF2B5EF4-FFF2-40B4-BE49-F238E27FC236}">
                  <a16:creationId xmlns:a16="http://schemas.microsoft.com/office/drawing/2014/main" id="{A4D6EBC7-AF73-0C41-6434-3FBE48FEED9C}"/>
                </a:ext>
              </a:extLst>
            </p:cNvPr>
            <p:cNvSpPr txBox="1"/>
            <p:nvPr/>
          </p:nvSpPr>
          <p:spPr>
            <a:xfrm>
              <a:off x="-276158" y="354366"/>
              <a:ext cx="10820400" cy="2215991"/>
            </a:xfrm>
            <a:prstGeom prst="rect">
              <a:avLst/>
            </a:prstGeom>
          </p:spPr>
          <p:txBody>
            <a:bodyPr lIns="0" tIns="0" rIns="0" bIns="0" rtlCol="0" anchor="t">
              <a:spAutoFit/>
            </a:bodyPr>
            <a:lstStyle/>
            <a:p>
              <a:pPr algn="ctr"/>
              <a:r>
                <a:rPr lang="en-AU" sz="5400" b="1" i="1" dirty="0">
                  <a:latin typeface="Arial" panose="020B0604020202020204" pitchFamily="34" charset="0"/>
                  <a:cs typeface="Arial" panose="020B0604020202020204" pitchFamily="34" charset="0"/>
                </a:rPr>
                <a:t>Nikola Tesla Created the Technology,</a:t>
              </a:r>
              <a:br>
                <a:rPr lang="en-AU" sz="5400" b="1" i="1" dirty="0">
                  <a:latin typeface="Arial" panose="020B0604020202020204" pitchFamily="34" charset="0"/>
                  <a:cs typeface="Arial" panose="020B0604020202020204" pitchFamily="34" charset="0"/>
                </a:rPr>
              </a:br>
              <a:r>
                <a:rPr lang="en-US" sz="5400" b="1" i="1" dirty="0">
                  <a:latin typeface="Arial" panose="020B0604020202020204" pitchFamily="34" charset="0"/>
                  <a:cs typeface="Arial" panose="020B0604020202020204" pitchFamily="34" charset="0"/>
                </a:rPr>
                <a:t>then passed it on to </a:t>
              </a:r>
              <a:r>
                <a:rPr lang="en-AU" sz="5400" b="1" dirty="0">
                  <a:latin typeface="Arial" panose="020B0604020202020204" pitchFamily="34" charset="0"/>
                  <a:cs typeface="Arial" panose="020B0604020202020204" pitchFamily="34" charset="0"/>
                </a:rPr>
                <a:t>Ralph Bergstresser</a:t>
              </a:r>
              <a:endParaRPr lang="en-US" sz="5400" b="1" i="1" dirty="0">
                <a:latin typeface="Arial" panose="020B0604020202020204" pitchFamily="34" charset="0"/>
                <a:cs typeface="Arial" panose="020B0604020202020204" pitchFamily="34" charset="0"/>
              </a:endParaRPr>
            </a:p>
          </p:txBody>
        </p:sp>
        <p:sp>
          <p:nvSpPr>
            <p:cNvPr id="10" name="TextBox 10">
              <a:extLst>
                <a:ext uri="{FF2B5EF4-FFF2-40B4-BE49-F238E27FC236}">
                  <a16:creationId xmlns:a16="http://schemas.microsoft.com/office/drawing/2014/main" id="{B4B56508-4370-0051-78B2-13AB355E7800}"/>
                </a:ext>
              </a:extLst>
            </p:cNvPr>
            <p:cNvSpPr txBox="1"/>
            <p:nvPr/>
          </p:nvSpPr>
          <p:spPr>
            <a:xfrm>
              <a:off x="0" y="4887466"/>
              <a:ext cx="10820400" cy="564257"/>
            </a:xfrm>
            <a:prstGeom prst="rect">
              <a:avLst/>
            </a:prstGeom>
          </p:spPr>
          <p:txBody>
            <a:bodyPr lIns="0" tIns="0" rIns="0" bIns="0" rtlCol="0" anchor="t">
              <a:spAutoFit/>
            </a:bodyPr>
            <a:lstStyle/>
            <a:p>
              <a:pPr>
                <a:lnSpc>
                  <a:spcPts val="3300"/>
                </a:lnSpc>
              </a:pPr>
              <a:endParaRPr lang="en-US" sz="3000" spc="150" dirty="0">
                <a:solidFill>
                  <a:srgbClr val="103779"/>
                </a:solidFill>
                <a:latin typeface="Assistant Regular"/>
              </a:endParaRPr>
            </a:p>
          </p:txBody>
        </p:sp>
      </p:grpSp>
      <p:sp>
        <p:nvSpPr>
          <p:cNvPr id="2" name="TextBox 1">
            <a:extLst>
              <a:ext uri="{FF2B5EF4-FFF2-40B4-BE49-F238E27FC236}">
                <a16:creationId xmlns:a16="http://schemas.microsoft.com/office/drawing/2014/main" id="{995D7B22-F006-2FB4-8089-C464701BBC79}"/>
              </a:ext>
            </a:extLst>
          </p:cNvPr>
          <p:cNvSpPr txBox="1"/>
          <p:nvPr/>
        </p:nvSpPr>
        <p:spPr>
          <a:xfrm>
            <a:off x="723899" y="8144539"/>
            <a:ext cx="16840200" cy="769441"/>
          </a:xfrm>
          <a:prstGeom prst="rect">
            <a:avLst/>
          </a:prstGeom>
          <a:noFill/>
        </p:spPr>
        <p:txBody>
          <a:bodyPr wrap="square" rtlCol="0">
            <a:spAutoFit/>
          </a:bodyPr>
          <a:lstStyle/>
          <a:p>
            <a:r>
              <a:rPr lang="en-AU" sz="4400" b="1" dirty="0">
                <a:latin typeface="Arial" panose="020B0604020202020204" pitchFamily="34" charset="0"/>
                <a:cs typeface="Arial" panose="020B0604020202020204" pitchFamily="34" charset="0"/>
              </a:rPr>
              <a:t>       Tesla                     Ralph Bergstresser     </a:t>
            </a:r>
            <a:r>
              <a:rPr lang="en-AU" sz="2800" b="1" dirty="0">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E6DF59F5-8720-DED9-D1D5-2D817EB04981}"/>
              </a:ext>
            </a:extLst>
          </p:cNvPr>
          <p:cNvPicPr>
            <a:picLocks noChangeAspect="1"/>
          </p:cNvPicPr>
          <p:nvPr/>
        </p:nvPicPr>
        <p:blipFill>
          <a:blip r:embed="rId3"/>
          <a:stretch>
            <a:fillRect/>
          </a:stretch>
        </p:blipFill>
        <p:spPr>
          <a:xfrm>
            <a:off x="4992590" y="5047567"/>
            <a:ext cx="1407793" cy="1183307"/>
          </a:xfrm>
          <a:prstGeom prst="rect">
            <a:avLst/>
          </a:prstGeom>
        </p:spPr>
      </p:pic>
      <p:pic>
        <p:nvPicPr>
          <p:cNvPr id="5" name="Picture 4" descr="A picture containing text, blackboard&#10;&#10;Description automatically generated">
            <a:extLst>
              <a:ext uri="{FF2B5EF4-FFF2-40B4-BE49-F238E27FC236}">
                <a16:creationId xmlns:a16="http://schemas.microsoft.com/office/drawing/2014/main" id="{5B8A4AF9-95D4-02F1-7761-48D4F090D4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2792" y="3155659"/>
            <a:ext cx="6294692" cy="4721019"/>
          </a:xfrm>
          <a:prstGeom prst="rect">
            <a:avLst/>
          </a:prstGeom>
        </p:spPr>
      </p:pic>
      <p:pic>
        <p:nvPicPr>
          <p:cNvPr id="11" name="Picture 2" descr="Ralph">
            <a:extLst>
              <a:ext uri="{FF2B5EF4-FFF2-40B4-BE49-F238E27FC236}">
                <a16:creationId xmlns:a16="http://schemas.microsoft.com/office/drawing/2014/main" id="{E529DD1E-EC00-36B9-3DAE-AF150F5AF5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393" r="11961"/>
          <a:stretch/>
        </p:blipFill>
        <p:spPr bwMode="auto">
          <a:xfrm>
            <a:off x="7734299" y="3710070"/>
            <a:ext cx="2819400"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person with a mustache&#10;&#10;AI-generated content may be incorrect.">
            <a:extLst>
              <a:ext uri="{FF2B5EF4-FFF2-40B4-BE49-F238E27FC236}">
                <a16:creationId xmlns:a16="http://schemas.microsoft.com/office/drawing/2014/main" id="{280F9908-B574-7830-5B5E-D75699B31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532" y="2921033"/>
            <a:ext cx="3946018" cy="5223506"/>
          </a:xfrm>
          <a:prstGeom prst="rect">
            <a:avLst/>
          </a:prstGeom>
        </p:spPr>
      </p:pic>
    </p:spTree>
    <p:extLst>
      <p:ext uri="{BB962C8B-B14F-4D97-AF65-F5344CB8AC3E}">
        <p14:creationId xmlns:p14="http://schemas.microsoft.com/office/powerpoint/2010/main" val="10014512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29BB3-5E7A-CD45-AAEF-86A9BDEF7033}"/>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1DECF225-92DE-EEC6-A341-CDC8592D694D}"/>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2A1CF1B5-C3CF-60C0-AFB3-232D60F04513}"/>
              </a:ext>
            </a:extLst>
          </p:cNvPr>
          <p:cNvSpPr/>
          <p:nvPr/>
        </p:nvSpPr>
        <p:spPr>
          <a:xfrm>
            <a:off x="510540" y="723900"/>
            <a:ext cx="17724120" cy="9372600"/>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10" name="TextBox 10">
            <a:extLst>
              <a:ext uri="{FF2B5EF4-FFF2-40B4-BE49-F238E27FC236}">
                <a16:creationId xmlns:a16="http://schemas.microsoft.com/office/drawing/2014/main" id="{7ABF03AA-08A3-729D-3AA4-DB76BA162067}"/>
              </a:ext>
            </a:extLst>
          </p:cNvPr>
          <p:cNvSpPr txBox="1"/>
          <p:nvPr/>
        </p:nvSpPr>
        <p:spPr>
          <a:xfrm>
            <a:off x="-39087" y="3641942"/>
            <a:ext cx="3087088" cy="423193"/>
          </a:xfrm>
          <a:prstGeom prst="rect">
            <a:avLst/>
          </a:prstGeom>
        </p:spPr>
        <p:txBody>
          <a:bodyPr lIns="0" tIns="0" rIns="0" bIns="0" rtlCol="0" anchor="t">
            <a:spAutoFit/>
          </a:bodyPr>
          <a:lstStyle/>
          <a:p>
            <a:pPr>
              <a:lnSpc>
                <a:spcPts val="3300"/>
              </a:lnSpc>
            </a:pPr>
            <a:endParaRPr lang="en-US" sz="3000" spc="150" dirty="0">
              <a:solidFill>
                <a:srgbClr val="103779"/>
              </a:solidFill>
              <a:latin typeface="Assistant Regular"/>
            </a:endParaRPr>
          </a:p>
        </p:txBody>
      </p:sp>
      <p:sp>
        <p:nvSpPr>
          <p:cNvPr id="3" name="TextBox 2">
            <a:extLst>
              <a:ext uri="{FF2B5EF4-FFF2-40B4-BE49-F238E27FC236}">
                <a16:creationId xmlns:a16="http://schemas.microsoft.com/office/drawing/2014/main" id="{F1F3BD53-E66A-9D47-871C-769349FA81D1}"/>
              </a:ext>
            </a:extLst>
          </p:cNvPr>
          <p:cNvSpPr txBox="1"/>
          <p:nvPr/>
        </p:nvSpPr>
        <p:spPr>
          <a:xfrm>
            <a:off x="492397" y="973127"/>
            <a:ext cx="17724120" cy="8956298"/>
          </a:xfrm>
          <a:prstGeom prst="rect">
            <a:avLst/>
          </a:prstGeom>
          <a:noFill/>
        </p:spPr>
        <p:txBody>
          <a:bodyPr wrap="square" rtlCol="0">
            <a:spAutoFit/>
          </a:bodyPr>
          <a:lstStyle/>
          <a:p>
            <a:pPr algn="ctr"/>
            <a:r>
              <a:rPr lang="en-AU" sz="4800" b="1" dirty="0">
                <a:latin typeface="Arial" panose="020B0604020202020204" pitchFamily="34" charset="0"/>
                <a:cs typeface="Arial" panose="020B0604020202020204" pitchFamily="34" charset="0"/>
              </a:rPr>
              <a:t>Ralph worked on the project given to him by Tesla</a:t>
            </a:r>
            <a:br>
              <a:rPr lang="en-AU" sz="4800" b="1" dirty="0">
                <a:latin typeface="Arial" panose="020B0604020202020204" pitchFamily="34" charset="0"/>
                <a:cs typeface="Arial" panose="020B0604020202020204" pitchFamily="34" charset="0"/>
              </a:rPr>
            </a:br>
            <a:r>
              <a:rPr lang="en-AU" sz="4800" b="1" dirty="0">
                <a:latin typeface="Arial" panose="020B0604020202020204" pitchFamily="34" charset="0"/>
                <a:cs typeface="Arial" panose="020B0604020202020204" pitchFamily="34" charset="0"/>
              </a:rPr>
              <a:t>for the rest of his life, </a:t>
            </a:r>
            <a:br>
              <a:rPr lang="en-AU" sz="4800" b="1" dirty="0">
                <a:latin typeface="Arial" panose="020B0604020202020204" pitchFamily="34" charset="0"/>
                <a:cs typeface="Arial" panose="020B0604020202020204" pitchFamily="34" charset="0"/>
              </a:rPr>
            </a:br>
            <a:r>
              <a:rPr lang="en-AU" sz="4800" b="1" dirty="0">
                <a:latin typeface="Arial" panose="020B0604020202020204" pitchFamily="34" charset="0"/>
                <a:cs typeface="Arial" panose="020B0604020202020204" pitchFamily="34" charset="0"/>
              </a:rPr>
              <a:t>which was to create a device that would alter the frequency of metal, allowing the metal to act as a transceiver </a:t>
            </a:r>
            <a:br>
              <a:rPr lang="en-AU" sz="4800" b="1" dirty="0">
                <a:latin typeface="Arial" panose="020B0604020202020204" pitchFamily="34" charset="0"/>
                <a:cs typeface="Arial" panose="020B0604020202020204" pitchFamily="34" charset="0"/>
              </a:rPr>
            </a:br>
            <a:r>
              <a:rPr lang="en-AU" sz="4800" b="1" dirty="0">
                <a:latin typeface="Arial" panose="020B0604020202020204" pitchFamily="34" charset="0"/>
                <a:cs typeface="Arial" panose="020B0604020202020204" pitchFamily="34" charset="0"/>
              </a:rPr>
              <a:t>which would render the EMR and EMF non-harmful, </a:t>
            </a:r>
            <a:br>
              <a:rPr lang="en-AU" sz="4800" b="1" dirty="0">
                <a:latin typeface="Arial" panose="020B0604020202020204" pitchFamily="34" charset="0"/>
                <a:cs typeface="Arial" panose="020B0604020202020204" pitchFamily="34" charset="0"/>
              </a:rPr>
            </a:br>
            <a:r>
              <a:rPr lang="en-AU" sz="4800" b="1" dirty="0">
                <a:latin typeface="Arial" panose="020B0604020202020204" pitchFamily="34" charset="0"/>
                <a:cs typeface="Arial" panose="020B0604020202020204" pitchFamily="34" charset="0"/>
              </a:rPr>
              <a:t>thereby alleviating the geopathic stress.</a:t>
            </a:r>
          </a:p>
          <a:p>
            <a:pPr algn="ctr"/>
            <a:endParaRPr lang="en-AU" sz="4800" b="1" dirty="0">
              <a:latin typeface="Arial" panose="020B0604020202020204" pitchFamily="34" charset="0"/>
              <a:cs typeface="Arial" panose="020B0604020202020204" pitchFamily="34" charset="0"/>
            </a:endParaRPr>
          </a:p>
          <a:p>
            <a:pPr algn="ctr"/>
            <a:r>
              <a:rPr lang="en-AU" sz="4800" b="1" dirty="0">
                <a:solidFill>
                  <a:srgbClr val="0000FF"/>
                </a:solidFill>
                <a:latin typeface="Arial" panose="020B0604020202020204" pitchFamily="34" charset="0"/>
                <a:cs typeface="Arial" panose="020B0604020202020204" pitchFamily="34" charset="0"/>
              </a:rPr>
              <a:t>He made the first device in 1971.</a:t>
            </a:r>
            <a:br>
              <a:rPr lang="en-AU" sz="4800" b="1" dirty="0">
                <a:latin typeface="Arial" panose="020B0604020202020204" pitchFamily="34" charset="0"/>
                <a:cs typeface="Arial" panose="020B0604020202020204" pitchFamily="34" charset="0"/>
              </a:rPr>
            </a:br>
            <a:r>
              <a:rPr lang="en-AU" sz="4800" b="1" dirty="0">
                <a:latin typeface="Arial" panose="020B0604020202020204" pitchFamily="34" charset="0"/>
                <a:cs typeface="Arial" panose="020B0604020202020204" pitchFamily="34" charset="0"/>
              </a:rPr>
              <a:t>  </a:t>
            </a:r>
            <a:br>
              <a:rPr lang="en-AU" sz="4800" b="1" dirty="0">
                <a:latin typeface="Arial" panose="020B0604020202020204" pitchFamily="34" charset="0"/>
                <a:cs typeface="Arial" panose="020B0604020202020204" pitchFamily="34" charset="0"/>
              </a:rPr>
            </a:br>
            <a:r>
              <a:rPr lang="en-AU" sz="4800" b="1" dirty="0">
                <a:latin typeface="Arial" panose="020B0604020202020204" pitchFamily="34" charset="0"/>
                <a:cs typeface="Arial" panose="020B0604020202020204" pitchFamily="34" charset="0"/>
              </a:rPr>
              <a:t>In the early 1990’s, Ralph and the CEO of Tesla’s Innovational Technologies began a correspondence, </a:t>
            </a:r>
            <a:br>
              <a:rPr lang="en-AU" sz="4800" b="1" dirty="0">
                <a:latin typeface="Arial" panose="020B0604020202020204" pitchFamily="34" charset="0"/>
                <a:cs typeface="Arial" panose="020B0604020202020204" pitchFamily="34" charset="0"/>
              </a:rPr>
            </a:br>
            <a:r>
              <a:rPr lang="en-AU" sz="4800" b="1" dirty="0">
                <a:latin typeface="Arial" panose="020B0604020202020204" pitchFamily="34" charset="0"/>
                <a:cs typeface="Arial" panose="020B0604020202020204" pitchFamily="34" charset="0"/>
              </a:rPr>
              <a:t>and the device was sent to Australia from Canada. </a:t>
            </a:r>
          </a:p>
        </p:txBody>
      </p:sp>
    </p:spTree>
    <p:extLst>
      <p:ext uri="{BB962C8B-B14F-4D97-AF65-F5344CB8AC3E}">
        <p14:creationId xmlns:p14="http://schemas.microsoft.com/office/powerpoint/2010/main" val="176176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254E1-978D-EBF9-C56E-8C917F77B493}"/>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BDAD05B4-929C-9328-0A81-94C8E8AAD99E}"/>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8337E7AE-1628-E09C-623E-13B92D84299C}"/>
              </a:ext>
            </a:extLst>
          </p:cNvPr>
          <p:cNvSpPr/>
          <p:nvPr/>
        </p:nvSpPr>
        <p:spPr>
          <a:xfrm>
            <a:off x="723899" y="632369"/>
            <a:ext cx="16840200" cy="9022262"/>
          </a:xfrm>
          <a:prstGeom prst="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grpSp>
        <p:nvGrpSpPr>
          <p:cNvPr id="8" name="Group 8">
            <a:extLst>
              <a:ext uri="{FF2B5EF4-FFF2-40B4-BE49-F238E27FC236}">
                <a16:creationId xmlns:a16="http://schemas.microsoft.com/office/drawing/2014/main" id="{6C44328B-00A3-2B2B-CD65-2E09AFF4DBF6}"/>
              </a:ext>
            </a:extLst>
          </p:cNvPr>
          <p:cNvGrpSpPr/>
          <p:nvPr/>
        </p:nvGrpSpPr>
        <p:grpSpPr>
          <a:xfrm>
            <a:off x="723901" y="939668"/>
            <a:ext cx="16840198" cy="3823018"/>
            <a:chOff x="-276158" y="354366"/>
            <a:chExt cx="11096558" cy="5097357"/>
          </a:xfrm>
        </p:grpSpPr>
        <p:sp>
          <p:nvSpPr>
            <p:cNvPr id="9" name="TextBox 9">
              <a:extLst>
                <a:ext uri="{FF2B5EF4-FFF2-40B4-BE49-F238E27FC236}">
                  <a16:creationId xmlns:a16="http://schemas.microsoft.com/office/drawing/2014/main" id="{0C19218E-25C8-1207-B095-6F3C83079FC5}"/>
                </a:ext>
              </a:extLst>
            </p:cNvPr>
            <p:cNvSpPr txBox="1"/>
            <p:nvPr/>
          </p:nvSpPr>
          <p:spPr>
            <a:xfrm>
              <a:off x="-276158" y="354366"/>
              <a:ext cx="10820400" cy="2215991"/>
            </a:xfrm>
            <a:prstGeom prst="rect">
              <a:avLst/>
            </a:prstGeom>
          </p:spPr>
          <p:txBody>
            <a:bodyPr lIns="0" tIns="0" rIns="0" bIns="0" rtlCol="0" anchor="t">
              <a:spAutoFit/>
            </a:bodyPr>
            <a:lstStyle/>
            <a:p>
              <a:pPr algn="ctr"/>
              <a:r>
                <a:rPr lang="en-AU" sz="5400" b="1" i="1" dirty="0">
                  <a:latin typeface="Arial" panose="020B0604020202020204" pitchFamily="34" charset="0"/>
                  <a:cs typeface="Arial" panose="020B0604020202020204" pitchFamily="34" charset="0"/>
                </a:rPr>
                <a:t>Ralph then </a:t>
              </a:r>
              <a:r>
                <a:rPr lang="en-US" sz="5400" b="1" i="1" dirty="0">
                  <a:latin typeface="Arial" panose="020B0604020202020204" pitchFamily="34" charset="0"/>
                  <a:cs typeface="Arial" panose="020B0604020202020204" pitchFamily="34" charset="0"/>
                </a:rPr>
                <a:t>passed it on to Carol, </a:t>
              </a:r>
              <a:br>
                <a:rPr lang="en-US" sz="5400" b="1" i="1" dirty="0">
                  <a:latin typeface="Arial" panose="020B0604020202020204" pitchFamily="34" charset="0"/>
                  <a:cs typeface="Arial" panose="020B0604020202020204" pitchFamily="34" charset="0"/>
                </a:rPr>
              </a:br>
              <a:r>
                <a:rPr lang="en-US" sz="5400" b="1" i="1" dirty="0">
                  <a:latin typeface="Arial" panose="020B0604020202020204" pitchFamily="34" charset="0"/>
                  <a:cs typeface="Arial" panose="020B0604020202020204" pitchFamily="34" charset="0"/>
                </a:rPr>
                <a:t>the CEO of Tesla’s Innovational Technologies</a:t>
              </a:r>
            </a:p>
          </p:txBody>
        </p:sp>
        <p:sp>
          <p:nvSpPr>
            <p:cNvPr id="10" name="TextBox 10">
              <a:extLst>
                <a:ext uri="{FF2B5EF4-FFF2-40B4-BE49-F238E27FC236}">
                  <a16:creationId xmlns:a16="http://schemas.microsoft.com/office/drawing/2014/main" id="{20051748-AD0A-4CF6-210D-073D1343DE70}"/>
                </a:ext>
              </a:extLst>
            </p:cNvPr>
            <p:cNvSpPr txBox="1"/>
            <p:nvPr/>
          </p:nvSpPr>
          <p:spPr>
            <a:xfrm>
              <a:off x="0" y="4887466"/>
              <a:ext cx="10820400" cy="564257"/>
            </a:xfrm>
            <a:prstGeom prst="rect">
              <a:avLst/>
            </a:prstGeom>
          </p:spPr>
          <p:txBody>
            <a:bodyPr lIns="0" tIns="0" rIns="0" bIns="0" rtlCol="0" anchor="t">
              <a:spAutoFit/>
            </a:bodyPr>
            <a:lstStyle/>
            <a:p>
              <a:pPr>
                <a:lnSpc>
                  <a:spcPts val="3300"/>
                </a:lnSpc>
              </a:pPr>
              <a:endParaRPr lang="en-US" sz="3000" spc="150" dirty="0">
                <a:solidFill>
                  <a:srgbClr val="103779"/>
                </a:solidFill>
                <a:latin typeface="Assistant Regular"/>
              </a:endParaRPr>
            </a:p>
          </p:txBody>
        </p:sp>
      </p:grpSp>
      <p:sp>
        <p:nvSpPr>
          <p:cNvPr id="2" name="TextBox 1">
            <a:extLst>
              <a:ext uri="{FF2B5EF4-FFF2-40B4-BE49-F238E27FC236}">
                <a16:creationId xmlns:a16="http://schemas.microsoft.com/office/drawing/2014/main" id="{28F60845-E34C-93B2-C26F-DDB4F4D5DEA7}"/>
              </a:ext>
            </a:extLst>
          </p:cNvPr>
          <p:cNvSpPr txBox="1"/>
          <p:nvPr/>
        </p:nvSpPr>
        <p:spPr>
          <a:xfrm>
            <a:off x="723899" y="8115300"/>
            <a:ext cx="16840200" cy="769441"/>
          </a:xfrm>
          <a:prstGeom prst="rect">
            <a:avLst/>
          </a:prstGeom>
          <a:noFill/>
        </p:spPr>
        <p:txBody>
          <a:bodyPr wrap="square" rtlCol="0">
            <a:spAutoFit/>
          </a:bodyPr>
          <a:lstStyle/>
          <a:p>
            <a:r>
              <a:rPr lang="en-AU" sz="4400" b="1" dirty="0">
                <a:latin typeface="Arial" panose="020B0604020202020204" pitchFamily="34" charset="0"/>
                <a:cs typeface="Arial" panose="020B0604020202020204" pitchFamily="34" charset="0"/>
              </a:rPr>
              <a:t>       Tesla                     Ralph Bergstresser            Tesla’s CEO     </a:t>
            </a:r>
            <a:r>
              <a:rPr lang="en-AU" sz="2800" b="1" dirty="0">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98526817-65D8-4056-F52E-D32C7E8BA7E8}"/>
              </a:ext>
            </a:extLst>
          </p:cNvPr>
          <p:cNvPicPr>
            <a:picLocks noChangeAspect="1"/>
          </p:cNvPicPr>
          <p:nvPr/>
        </p:nvPicPr>
        <p:blipFill>
          <a:blip r:embed="rId3"/>
          <a:stretch>
            <a:fillRect/>
          </a:stretch>
        </p:blipFill>
        <p:spPr>
          <a:xfrm>
            <a:off x="4992590" y="5047567"/>
            <a:ext cx="1407793" cy="1183307"/>
          </a:xfrm>
          <a:prstGeom prst="rect">
            <a:avLst/>
          </a:prstGeom>
        </p:spPr>
      </p:pic>
      <p:pic>
        <p:nvPicPr>
          <p:cNvPr id="5" name="Picture 4" descr="A picture containing text, blackboard&#10;&#10;Description automatically generated">
            <a:extLst>
              <a:ext uri="{FF2B5EF4-FFF2-40B4-BE49-F238E27FC236}">
                <a16:creationId xmlns:a16="http://schemas.microsoft.com/office/drawing/2014/main" id="{47F56AA9-A548-452F-CE68-8368701AC3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2792" y="3155659"/>
            <a:ext cx="6294692" cy="4721019"/>
          </a:xfrm>
          <a:prstGeom prst="rect">
            <a:avLst/>
          </a:prstGeom>
        </p:spPr>
      </p:pic>
      <p:pic>
        <p:nvPicPr>
          <p:cNvPr id="11" name="Picture 2" descr="Ralph">
            <a:extLst>
              <a:ext uri="{FF2B5EF4-FFF2-40B4-BE49-F238E27FC236}">
                <a16:creationId xmlns:a16="http://schemas.microsoft.com/office/drawing/2014/main" id="{95F8F60E-54E5-45FC-257D-6D66F4B412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393" r="11961"/>
          <a:stretch/>
        </p:blipFill>
        <p:spPr bwMode="auto">
          <a:xfrm>
            <a:off x="7734299" y="3710070"/>
            <a:ext cx="2819400"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82881269-C46C-7553-F139-C62A8B1E7EF6}"/>
              </a:ext>
            </a:extLst>
          </p:cNvPr>
          <p:cNvPicPr>
            <a:picLocks noChangeAspect="1"/>
          </p:cNvPicPr>
          <p:nvPr/>
        </p:nvPicPr>
        <p:blipFill>
          <a:blip r:embed="rId3"/>
          <a:stretch>
            <a:fillRect/>
          </a:stretch>
        </p:blipFill>
        <p:spPr>
          <a:xfrm>
            <a:off x="11813738" y="5079790"/>
            <a:ext cx="1407793" cy="1183307"/>
          </a:xfrm>
          <a:prstGeom prst="rect">
            <a:avLst/>
          </a:prstGeom>
        </p:spPr>
      </p:pic>
      <p:pic>
        <p:nvPicPr>
          <p:cNvPr id="4" name="Picture 3" descr="A person with a mustache&#10;&#10;AI-generated content may be incorrect.">
            <a:extLst>
              <a:ext uri="{FF2B5EF4-FFF2-40B4-BE49-F238E27FC236}">
                <a16:creationId xmlns:a16="http://schemas.microsoft.com/office/drawing/2014/main" id="{2A95215F-4966-0B00-D8AA-99EC99859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532" y="2921033"/>
            <a:ext cx="3946018" cy="5223506"/>
          </a:xfrm>
          <a:prstGeom prst="rect">
            <a:avLst/>
          </a:prstGeom>
        </p:spPr>
      </p:pic>
      <p:pic>
        <p:nvPicPr>
          <p:cNvPr id="14" name="Picture 13" descr="A round black and yellow logo with a person with a lightning bolt&#10;&#10;AI-generated content may be incorrect.">
            <a:extLst>
              <a:ext uri="{FF2B5EF4-FFF2-40B4-BE49-F238E27FC236}">
                <a16:creationId xmlns:a16="http://schemas.microsoft.com/office/drawing/2014/main" id="{BE0065D1-719B-87B4-21E6-6210EFC180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86450" y="3462958"/>
            <a:ext cx="4131393" cy="4139656"/>
          </a:xfrm>
          <a:prstGeom prst="rect">
            <a:avLst/>
          </a:prstGeom>
        </p:spPr>
      </p:pic>
    </p:spTree>
    <p:extLst>
      <p:ext uri="{BB962C8B-B14F-4D97-AF65-F5344CB8AC3E}">
        <p14:creationId xmlns:p14="http://schemas.microsoft.com/office/powerpoint/2010/main" val="30592372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662863" y="3535121"/>
            <a:ext cx="4150490" cy="2482748"/>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922127" y="7434182"/>
            <a:ext cx="1665413" cy="1601825"/>
          </a:xfrm>
          <a:prstGeom prst="rect">
            <a:avLst/>
          </a:prstGeom>
        </p:spPr>
      </p:pic>
      <p:sp>
        <p:nvSpPr>
          <p:cNvPr id="3" name="TextBox 2">
            <a:extLst>
              <a:ext uri="{FF2B5EF4-FFF2-40B4-BE49-F238E27FC236}">
                <a16:creationId xmlns:a16="http://schemas.microsoft.com/office/drawing/2014/main" id="{843FBBB4-420A-4B76-B31D-AEE34483FFED}"/>
              </a:ext>
            </a:extLst>
          </p:cNvPr>
          <p:cNvSpPr txBox="1"/>
          <p:nvPr/>
        </p:nvSpPr>
        <p:spPr>
          <a:xfrm>
            <a:off x="0" y="6678543"/>
            <a:ext cx="18288000" cy="3231654"/>
          </a:xfrm>
          <a:prstGeom prst="rect">
            <a:avLst/>
          </a:prstGeom>
          <a:noFill/>
        </p:spPr>
        <p:txBody>
          <a:bodyPr wrap="square" rtlCol="0">
            <a:spAutoFit/>
          </a:bodyPr>
          <a:lstStyle/>
          <a:p>
            <a:pPr algn="ctr"/>
            <a:r>
              <a:rPr lang="en-AU" sz="6000" b="1" i="1" dirty="0">
                <a:solidFill>
                  <a:srgbClr val="0000FF"/>
                </a:solidFill>
                <a:latin typeface="Arial" panose="020B0604020202020204" pitchFamily="34" charset="0"/>
                <a:cs typeface="Arial" panose="020B0604020202020204" pitchFamily="34" charset="0"/>
              </a:rPr>
              <a:t>From there, they created </a:t>
            </a:r>
            <a:br>
              <a:rPr lang="en-AU" sz="7200" b="1" i="1" dirty="0">
                <a:solidFill>
                  <a:srgbClr val="FF00FF"/>
                </a:solidFill>
                <a:latin typeface="Arial" panose="020B0604020202020204" pitchFamily="34" charset="0"/>
                <a:cs typeface="Arial" panose="020B0604020202020204" pitchFamily="34" charset="0"/>
              </a:rPr>
            </a:br>
            <a:r>
              <a:rPr lang="en-AU" sz="7200" b="1" i="1" dirty="0">
                <a:solidFill>
                  <a:srgbClr val="FF00FF"/>
                </a:solidFill>
                <a:latin typeface="Arial" panose="020B0604020202020204" pitchFamily="34" charset="0"/>
                <a:cs typeface="Arial" panose="020B0604020202020204" pitchFamily="34" charset="0"/>
              </a:rPr>
              <a:t>Countless Amazing </a:t>
            </a:r>
            <a:br>
              <a:rPr lang="en-AU" sz="7200" b="1" i="1" dirty="0">
                <a:solidFill>
                  <a:srgbClr val="FF00FF"/>
                </a:solidFill>
                <a:latin typeface="Arial" panose="020B0604020202020204" pitchFamily="34" charset="0"/>
                <a:cs typeface="Arial" panose="020B0604020202020204" pitchFamily="34" charset="0"/>
              </a:rPr>
            </a:br>
            <a:r>
              <a:rPr lang="en-AU" sz="7200" b="1" i="1" dirty="0">
                <a:solidFill>
                  <a:srgbClr val="FF00FF"/>
                </a:solidFill>
                <a:latin typeface="Arial" panose="020B0604020202020204" pitchFamily="34" charset="0"/>
                <a:cs typeface="Arial" panose="020B0604020202020204" pitchFamily="34" charset="0"/>
              </a:rPr>
              <a:t>Harmonizing Products…</a:t>
            </a:r>
          </a:p>
        </p:txBody>
      </p:sp>
      <p:pic>
        <p:nvPicPr>
          <p:cNvPr id="6" name="Picture 5">
            <a:extLst>
              <a:ext uri="{FF2B5EF4-FFF2-40B4-BE49-F238E27FC236}">
                <a16:creationId xmlns:a16="http://schemas.microsoft.com/office/drawing/2014/main" id="{D0037261-AD97-F893-A553-62A34BC970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9681" y="2653057"/>
            <a:ext cx="3754389" cy="3850655"/>
          </a:xfrm>
          <a:prstGeom prst="rect">
            <a:avLst/>
          </a:prstGeom>
        </p:spPr>
      </p:pic>
      <p:sp>
        <p:nvSpPr>
          <p:cNvPr id="4" name="TextBox 3">
            <a:extLst>
              <a:ext uri="{FF2B5EF4-FFF2-40B4-BE49-F238E27FC236}">
                <a16:creationId xmlns:a16="http://schemas.microsoft.com/office/drawing/2014/main" id="{A9EE9048-1963-408E-0281-1051B42068E1}"/>
              </a:ext>
            </a:extLst>
          </p:cNvPr>
          <p:cNvSpPr txBox="1"/>
          <p:nvPr/>
        </p:nvSpPr>
        <p:spPr>
          <a:xfrm>
            <a:off x="-19050" y="223012"/>
            <a:ext cx="18288000" cy="2185214"/>
          </a:xfrm>
          <a:prstGeom prst="rect">
            <a:avLst/>
          </a:prstGeom>
          <a:noFill/>
        </p:spPr>
        <p:txBody>
          <a:bodyPr wrap="square">
            <a:spAutoFit/>
          </a:bodyPr>
          <a:lstStyle/>
          <a:p>
            <a:pPr algn="ctr"/>
            <a:r>
              <a:rPr lang="en-AU" sz="4800" b="1" i="1" dirty="0">
                <a:latin typeface="Arial" panose="020B0604020202020204" pitchFamily="34" charset="0"/>
                <a:cs typeface="Arial" panose="020B0604020202020204" pitchFamily="34" charset="0"/>
              </a:rPr>
              <a:t>Carol then employed two physicists to upgrade the device,</a:t>
            </a:r>
          </a:p>
          <a:p>
            <a:pPr algn="ctr"/>
            <a:endParaRPr lang="en-AU" sz="4000" b="1" dirty="0">
              <a:latin typeface="Arial" panose="020B0604020202020204" pitchFamily="34" charset="0"/>
              <a:cs typeface="Arial" panose="020B0604020202020204" pitchFamily="34" charset="0"/>
            </a:endParaRPr>
          </a:p>
          <a:p>
            <a:pPr algn="ctr"/>
            <a:r>
              <a:rPr lang="en-AU" sz="4800" b="1" i="1" dirty="0">
                <a:latin typeface="Arial" panose="020B0604020202020204" pitchFamily="34" charset="0"/>
                <a:cs typeface="Arial" panose="020B0604020202020204" pitchFamily="34" charset="0"/>
              </a:rPr>
              <a:t>and that’s how </a:t>
            </a:r>
            <a:r>
              <a:rPr lang="en-AU" sz="4800" b="1" i="1" dirty="0">
                <a:solidFill>
                  <a:srgbClr val="FF0000"/>
                </a:solidFill>
                <a:latin typeface="Arial" panose="020B0604020202020204" pitchFamily="34" charset="0"/>
                <a:cs typeface="Arial" panose="020B0604020202020204" pitchFamily="34" charset="0"/>
              </a:rPr>
              <a:t>Tesla's Innovational Technologies </a:t>
            </a:r>
            <a:r>
              <a:rPr lang="en-AU" sz="4800" b="1" i="1" dirty="0">
                <a:latin typeface="Arial" panose="020B0604020202020204" pitchFamily="34" charset="0"/>
                <a:cs typeface="Arial" panose="020B0604020202020204" pitchFamily="34" charset="0"/>
              </a:rPr>
              <a:t>was born!</a:t>
            </a:r>
            <a:endParaRPr lang="en-AU" sz="2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73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662863" y="3535121"/>
            <a:ext cx="4150490" cy="2482748"/>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922127" y="7434182"/>
            <a:ext cx="1665413" cy="1601825"/>
          </a:xfrm>
          <a:prstGeom prst="rect">
            <a:avLst/>
          </a:prstGeom>
        </p:spPr>
      </p:pic>
      <p:sp>
        <p:nvSpPr>
          <p:cNvPr id="3" name="TextBox 2">
            <a:extLst>
              <a:ext uri="{FF2B5EF4-FFF2-40B4-BE49-F238E27FC236}">
                <a16:creationId xmlns:a16="http://schemas.microsoft.com/office/drawing/2014/main" id="{843FBBB4-420A-4B76-B31D-AEE34483FFED}"/>
              </a:ext>
            </a:extLst>
          </p:cNvPr>
          <p:cNvSpPr txBox="1"/>
          <p:nvPr/>
        </p:nvSpPr>
        <p:spPr>
          <a:xfrm>
            <a:off x="277123" y="147286"/>
            <a:ext cx="17733753" cy="3416320"/>
          </a:xfrm>
          <a:prstGeom prst="rect">
            <a:avLst/>
          </a:prstGeom>
          <a:noFill/>
        </p:spPr>
        <p:txBody>
          <a:bodyPr wrap="square" rtlCol="0">
            <a:spAutoFit/>
          </a:bodyPr>
          <a:lstStyle/>
          <a:p>
            <a:pPr algn="ctr"/>
            <a:r>
              <a:rPr lang="en-AU" sz="7200" b="1" i="1" dirty="0">
                <a:solidFill>
                  <a:srgbClr val="0000FF"/>
                </a:solidFill>
                <a:latin typeface="Arial" panose="020B0604020202020204" pitchFamily="34" charset="0"/>
                <a:cs typeface="Arial" panose="020B0604020202020204" pitchFamily="34" charset="0"/>
              </a:rPr>
              <a:t>to transform your home or business</a:t>
            </a:r>
            <a:r>
              <a:rPr lang="en-AU" sz="7200" b="1" i="1" dirty="0">
                <a:latin typeface="Arial" panose="020B0604020202020204" pitchFamily="34" charset="0"/>
                <a:cs typeface="Arial" panose="020B0604020202020204" pitchFamily="34" charset="0"/>
              </a:rPr>
              <a:t> </a:t>
            </a:r>
            <a:br>
              <a:rPr lang="en-AU" sz="7200" b="1" i="1" dirty="0">
                <a:latin typeface="Arial" panose="020B0604020202020204" pitchFamily="34" charset="0"/>
                <a:cs typeface="Arial" panose="020B0604020202020204" pitchFamily="34" charset="0"/>
              </a:rPr>
            </a:br>
            <a:r>
              <a:rPr lang="en-AU" sz="6600" b="1" i="1" dirty="0">
                <a:latin typeface="Arial" panose="020B0604020202020204" pitchFamily="34" charset="0"/>
                <a:cs typeface="Arial" panose="020B0604020202020204" pitchFamily="34" charset="0"/>
              </a:rPr>
              <a:t>into a sanctuary of </a:t>
            </a:r>
            <a:br>
              <a:rPr lang="en-AU" sz="7200" b="1" i="1" dirty="0">
                <a:solidFill>
                  <a:srgbClr val="0000FF"/>
                </a:solidFill>
                <a:latin typeface="Arial" panose="020B0604020202020204" pitchFamily="34" charset="0"/>
                <a:cs typeface="Arial" panose="020B0604020202020204" pitchFamily="34" charset="0"/>
              </a:rPr>
            </a:br>
            <a:r>
              <a:rPr lang="en-AU" sz="7200" b="1" i="1" dirty="0">
                <a:solidFill>
                  <a:srgbClr val="FF00FF"/>
                </a:solidFill>
                <a:latin typeface="Arial" panose="020B0604020202020204" pitchFamily="34" charset="0"/>
                <a:cs typeface="Arial" panose="020B0604020202020204" pitchFamily="34" charset="0"/>
              </a:rPr>
              <a:t>Peace, Well-Being &amp; Vitality!</a:t>
            </a:r>
          </a:p>
        </p:txBody>
      </p:sp>
      <p:pic>
        <p:nvPicPr>
          <p:cNvPr id="6" name="Picture 5" descr="Hands holding a circular object with blue writing&#10;&#10;AI-generated content may be incorrect.">
            <a:extLst>
              <a:ext uri="{FF2B5EF4-FFF2-40B4-BE49-F238E27FC236}">
                <a16:creationId xmlns:a16="http://schemas.microsoft.com/office/drawing/2014/main" id="{8318D836-409D-C5F7-6F35-051CFED66A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00" y="4165033"/>
            <a:ext cx="11963400" cy="5956246"/>
          </a:xfrm>
          <a:prstGeom prst="rect">
            <a:avLst/>
          </a:prstGeom>
        </p:spPr>
      </p:pic>
    </p:spTree>
    <p:extLst>
      <p:ext uri="{BB962C8B-B14F-4D97-AF65-F5344CB8AC3E}">
        <p14:creationId xmlns:p14="http://schemas.microsoft.com/office/powerpoint/2010/main" val="29255171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63C71-A5A4-6904-7818-723F084EC7C3}"/>
            </a:ext>
          </a:extLst>
        </p:cNvPr>
        <p:cNvGrpSpPr/>
        <p:nvPr/>
      </p:nvGrpSpPr>
      <p:grpSpPr>
        <a:xfrm>
          <a:off x="0" y="0"/>
          <a:ext cx="0" cy="0"/>
          <a:chOff x="0" y="0"/>
          <a:chExt cx="0" cy="0"/>
        </a:xfrm>
      </p:grpSpPr>
      <p:pic>
        <p:nvPicPr>
          <p:cNvPr id="7" name="Picture 7">
            <a:extLst>
              <a:ext uri="{FF2B5EF4-FFF2-40B4-BE49-F238E27FC236}">
                <a16:creationId xmlns:a16="http://schemas.microsoft.com/office/drawing/2014/main" id="{F5A7F223-E54A-9F43-00D2-1494E05BC3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922126" y="7434181"/>
            <a:ext cx="1665413" cy="1601825"/>
          </a:xfrm>
          <a:prstGeom prst="rect">
            <a:avLst/>
          </a:prstGeom>
        </p:spPr>
      </p:pic>
      <p:sp>
        <p:nvSpPr>
          <p:cNvPr id="2" name="TextBox 1">
            <a:extLst>
              <a:ext uri="{FF2B5EF4-FFF2-40B4-BE49-F238E27FC236}">
                <a16:creationId xmlns:a16="http://schemas.microsoft.com/office/drawing/2014/main" id="{5C2E326E-A7FC-5225-D15B-9F66896990EA}"/>
              </a:ext>
            </a:extLst>
          </p:cNvPr>
          <p:cNvSpPr txBox="1"/>
          <p:nvPr/>
        </p:nvSpPr>
        <p:spPr>
          <a:xfrm>
            <a:off x="13855" y="342900"/>
            <a:ext cx="18288000" cy="1569660"/>
          </a:xfrm>
          <a:prstGeom prst="rect">
            <a:avLst/>
          </a:prstGeom>
          <a:noFill/>
        </p:spPr>
        <p:txBody>
          <a:bodyPr wrap="square" rtlCol="0">
            <a:spAutoFit/>
          </a:bodyPr>
          <a:lstStyle/>
          <a:p>
            <a:pPr algn="ctr"/>
            <a:r>
              <a:rPr lang="en-AU" sz="9600" b="1" i="1" dirty="0">
                <a:solidFill>
                  <a:srgbClr val="0000FF"/>
                </a:solidFill>
                <a:latin typeface="Arial" panose="020B0604020202020204" pitchFamily="34" charset="0"/>
                <a:cs typeface="Arial" panose="020B0604020202020204" pitchFamily="34" charset="0"/>
              </a:rPr>
              <a:t>Where to Start?</a:t>
            </a:r>
          </a:p>
        </p:txBody>
      </p:sp>
      <p:pic>
        <p:nvPicPr>
          <p:cNvPr id="5" name="Picture 4" descr="A group of round objects on a black surface&#10;&#10;AI-generated content may be incorrect.">
            <a:extLst>
              <a:ext uri="{FF2B5EF4-FFF2-40B4-BE49-F238E27FC236}">
                <a16:creationId xmlns:a16="http://schemas.microsoft.com/office/drawing/2014/main" id="{51552740-541E-6DB4-21A2-46214EAAF6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5" y="2324100"/>
            <a:ext cx="18288000" cy="7094483"/>
          </a:xfrm>
          <a:prstGeom prst="rect">
            <a:avLst/>
          </a:prstGeom>
        </p:spPr>
      </p:pic>
    </p:spTree>
    <p:extLst>
      <p:ext uri="{BB962C8B-B14F-4D97-AF65-F5344CB8AC3E}">
        <p14:creationId xmlns:p14="http://schemas.microsoft.com/office/powerpoint/2010/main" val="949295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FACFF58B-6FC6-4D9E-8440-2E29BFFFCACD}"/>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90812C99-789C-426A-8BE6-A97D6DEB225F}"/>
              </a:ext>
            </a:extLst>
          </p:cNvPr>
          <p:cNvSpPr/>
          <p:nvPr/>
        </p:nvSpPr>
        <p:spPr>
          <a:xfrm>
            <a:off x="381000" y="304800"/>
            <a:ext cx="17526000" cy="9677400"/>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solidFill>
                <a:schemeClr val="bg1"/>
              </a:solidFill>
            </a:endParaRPr>
          </a:p>
        </p:txBody>
      </p:sp>
      <p:sp>
        <p:nvSpPr>
          <p:cNvPr id="20" name="TextBox 19">
            <a:extLst>
              <a:ext uri="{FF2B5EF4-FFF2-40B4-BE49-F238E27FC236}">
                <a16:creationId xmlns:a16="http://schemas.microsoft.com/office/drawing/2014/main" id="{BEA8738E-820E-44FB-85BC-3F356063107E}"/>
              </a:ext>
            </a:extLst>
          </p:cNvPr>
          <p:cNvSpPr txBox="1"/>
          <p:nvPr/>
        </p:nvSpPr>
        <p:spPr>
          <a:xfrm>
            <a:off x="381000" y="836634"/>
            <a:ext cx="17526000" cy="1862048"/>
          </a:xfrm>
          <a:prstGeom prst="rect">
            <a:avLst/>
          </a:prstGeom>
          <a:noFill/>
        </p:spPr>
        <p:txBody>
          <a:bodyPr wrap="square" rtlCol="0">
            <a:spAutoFit/>
          </a:bodyPr>
          <a:lstStyle/>
          <a:p>
            <a:pPr algn="ctr"/>
            <a:r>
              <a:rPr lang="en-AU" sz="11500" b="1" i="1" u="none" strike="noStrike" dirty="0">
                <a:solidFill>
                  <a:srgbClr val="0000FF"/>
                </a:solidFill>
                <a:effectLst/>
                <a:latin typeface="Halant Medium Bold" panose="020B0604020202020204" charset="0"/>
                <a:cs typeface="Halant Medium Bold" panose="020B0604020202020204" charset="0"/>
              </a:rPr>
              <a:t>We Have the Solution! </a:t>
            </a:r>
          </a:p>
        </p:txBody>
      </p:sp>
      <p:pic>
        <p:nvPicPr>
          <p:cNvPr id="3" name="Picture 2">
            <a:extLst>
              <a:ext uri="{FF2B5EF4-FFF2-40B4-BE49-F238E27FC236}">
                <a16:creationId xmlns:a16="http://schemas.microsoft.com/office/drawing/2014/main" id="{A494F712-39B2-C141-F77D-770689EE1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6800" y="2595691"/>
            <a:ext cx="7054400" cy="7235281"/>
          </a:xfrm>
          <a:prstGeom prst="rect">
            <a:avLst/>
          </a:prstGeom>
        </p:spPr>
      </p:pic>
    </p:spTree>
    <p:extLst>
      <p:ext uri="{BB962C8B-B14F-4D97-AF65-F5344CB8AC3E}">
        <p14:creationId xmlns:p14="http://schemas.microsoft.com/office/powerpoint/2010/main" val="24074897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496123"/>
            <a:ext cx="18287999" cy="1205458"/>
          </a:xfrm>
          <a:prstGeom prst="rect">
            <a:avLst/>
          </a:prstGeom>
        </p:spPr>
        <p:txBody>
          <a:bodyPr wrap="square" lIns="0" tIns="0" rIns="0" bIns="0" rtlCol="0" anchor="t">
            <a:spAutoFit/>
          </a:bodyPr>
          <a:lstStyle/>
          <a:p>
            <a:pPr algn="ctr">
              <a:lnSpc>
                <a:spcPts val="9350"/>
              </a:lnSpc>
            </a:pPr>
            <a:r>
              <a:rPr lang="en-US" sz="9600" b="1" i="1" dirty="0">
                <a:solidFill>
                  <a:srgbClr val="0000FF"/>
                </a:solidFill>
                <a:latin typeface="Arial" panose="020B0604020202020204" pitchFamily="34" charset="0"/>
                <a:cs typeface="Arial" panose="020B0604020202020204" pitchFamily="34" charset="0"/>
              </a:rPr>
              <a:t>Tesla’s Personal Pendants</a:t>
            </a:r>
          </a:p>
        </p:txBody>
      </p:sp>
      <p:pic>
        <p:nvPicPr>
          <p:cNvPr id="5" name="Picture 4">
            <a:extLst>
              <a:ext uri="{FF2B5EF4-FFF2-40B4-BE49-F238E27FC236}">
                <a16:creationId xmlns:a16="http://schemas.microsoft.com/office/drawing/2014/main" id="{14B6F49A-5CB6-CA5F-E999-8D33AA1E3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9" y="6211553"/>
            <a:ext cx="18097500" cy="3579324"/>
          </a:xfrm>
          <a:prstGeom prst="rect">
            <a:avLst/>
          </a:prstGeom>
        </p:spPr>
      </p:pic>
      <p:pic>
        <p:nvPicPr>
          <p:cNvPr id="6" name="Picture 5">
            <a:extLst>
              <a:ext uri="{FF2B5EF4-FFF2-40B4-BE49-F238E27FC236}">
                <a16:creationId xmlns:a16="http://schemas.microsoft.com/office/drawing/2014/main" id="{758BBD61-19C2-338E-339F-500941FC2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2094700"/>
            <a:ext cx="14935200" cy="3740832"/>
          </a:xfrm>
          <a:prstGeom prst="rect">
            <a:avLst/>
          </a:prstGeom>
        </p:spPr>
      </p:pic>
    </p:spTree>
    <p:extLst>
      <p:ext uri="{BB962C8B-B14F-4D97-AF65-F5344CB8AC3E}">
        <p14:creationId xmlns:p14="http://schemas.microsoft.com/office/powerpoint/2010/main" val="25892021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241F8-33B2-9A1F-EB07-A00400334D5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2B5EAAF-7225-6756-BD19-5B332A700440}"/>
              </a:ext>
            </a:extLst>
          </p:cNvPr>
          <p:cNvSpPr txBox="1"/>
          <p:nvPr/>
        </p:nvSpPr>
        <p:spPr>
          <a:xfrm>
            <a:off x="-228601" y="3054251"/>
            <a:ext cx="18301853" cy="7232749"/>
          </a:xfrm>
          <a:prstGeom prst="rect">
            <a:avLst/>
          </a:prstGeom>
          <a:noFill/>
        </p:spPr>
        <p:txBody>
          <a:bodyPr wrap="square">
            <a:spAutoFit/>
          </a:bodyPr>
          <a:lstStyle/>
          <a:p>
            <a:pPr algn="ctr">
              <a:tabLst>
                <a:tab pos="2115185" algn="l"/>
              </a:tabLst>
            </a:pPr>
            <a:r>
              <a:rPr lang="en-AU" sz="4800" b="1" i="1" kern="150" dirty="0">
                <a:solidFill>
                  <a:srgbClr val="0000FF"/>
                </a:solidFill>
                <a:effectLst/>
                <a:latin typeface="Arial" panose="020B0604020202020204" pitchFamily="34" charset="0"/>
                <a:ea typeface="MS Mincho" panose="02020609040205080304" pitchFamily="49" charset="-128"/>
              </a:rPr>
              <a:t>Tesla’s Harmonizing Pendants</a:t>
            </a:r>
            <a:endParaRPr lang="en-AU" sz="8000" b="1" i="1" kern="150" dirty="0">
              <a:solidFill>
                <a:srgbClr val="000000"/>
              </a:solidFill>
              <a:latin typeface="Arial" panose="020B0604020202020204" pitchFamily="34" charset="0"/>
              <a:ea typeface="MS Mincho" panose="02020609040205080304" pitchFamily="49" charset="-128"/>
            </a:endParaRPr>
          </a:p>
          <a:p>
            <a:pPr algn="ctr">
              <a:tabLst>
                <a:tab pos="2115185" algn="l"/>
              </a:tabLst>
            </a:pPr>
            <a:r>
              <a:rPr lang="en-AU" sz="4400" b="1" i="1" kern="150" dirty="0">
                <a:solidFill>
                  <a:srgbClr val="000000"/>
                </a:solidFill>
                <a:effectLst/>
                <a:latin typeface="Arial" panose="020B0604020202020204" pitchFamily="34" charset="0"/>
                <a:ea typeface="MS Mincho" panose="02020609040205080304" pitchFamily="49" charset="-128"/>
              </a:rPr>
              <a:t>Have been energized with Cosmic </a:t>
            </a:r>
            <a:r>
              <a:rPr lang="en-AU" sz="4400" b="1" i="1" kern="150" dirty="0">
                <a:solidFill>
                  <a:srgbClr val="000000"/>
                </a:solidFill>
                <a:latin typeface="Arial" panose="020B0604020202020204" pitchFamily="34" charset="0"/>
                <a:ea typeface="MS Mincho" panose="02020609040205080304" pitchFamily="49" charset="-128"/>
              </a:rPr>
              <a:t>F</a:t>
            </a:r>
            <a:r>
              <a:rPr lang="en-AU" sz="4400" b="1" i="1" kern="150" dirty="0">
                <a:solidFill>
                  <a:srgbClr val="000000"/>
                </a:solidFill>
                <a:effectLst/>
                <a:latin typeface="Arial" panose="020B0604020202020204" pitchFamily="34" charset="0"/>
                <a:ea typeface="MS Mincho" panose="02020609040205080304" pitchFamily="49" charset="-128"/>
              </a:rPr>
              <a:t>requencies, </a:t>
            </a:r>
            <a:br>
              <a:rPr lang="en-AU" sz="4400" b="1" i="1" kern="150" dirty="0">
                <a:solidFill>
                  <a:srgbClr val="000000"/>
                </a:solidFill>
                <a:effectLst/>
                <a:latin typeface="Arial" panose="020B0604020202020204" pitchFamily="34" charset="0"/>
                <a:ea typeface="MS Mincho" panose="02020609040205080304" pitchFamily="49" charset="-128"/>
              </a:rPr>
            </a:br>
            <a:r>
              <a:rPr lang="en-AU" sz="4400" b="1" i="1" kern="150" dirty="0">
                <a:solidFill>
                  <a:srgbClr val="000000"/>
                </a:solidFill>
                <a:effectLst/>
                <a:latin typeface="Arial" panose="020B0604020202020204" pitchFamily="34" charset="0"/>
                <a:ea typeface="MS Mincho" panose="02020609040205080304" pitchFamily="49" charset="-128"/>
              </a:rPr>
              <a:t>which T</a:t>
            </a:r>
            <a:r>
              <a:rPr lang="en-AU" sz="4400" b="1" i="1" kern="150" dirty="0">
                <a:solidFill>
                  <a:srgbClr val="000000"/>
                </a:solidFill>
                <a:latin typeface="Arial" panose="020B0604020202020204" pitchFamily="34" charset="0"/>
                <a:ea typeface="MS Mincho" panose="02020609040205080304" pitchFamily="49" charset="-128"/>
              </a:rPr>
              <a:t>ransmit Life-Force Energy </a:t>
            </a:r>
            <a:br>
              <a:rPr lang="en-AU" sz="4400" b="1" i="1" kern="150" dirty="0">
                <a:solidFill>
                  <a:srgbClr val="000000"/>
                </a:solidFill>
                <a:latin typeface="Arial" panose="020B0604020202020204" pitchFamily="34" charset="0"/>
                <a:ea typeface="MS Mincho" panose="02020609040205080304" pitchFamily="49" charset="-128"/>
              </a:rPr>
            </a:br>
            <a:r>
              <a:rPr lang="en-AU" sz="4400" b="1" i="1" kern="150" dirty="0">
                <a:solidFill>
                  <a:srgbClr val="000000"/>
                </a:solidFill>
                <a:latin typeface="Arial" panose="020B0604020202020204" pitchFamily="34" charset="0"/>
                <a:ea typeface="MS Mincho" panose="02020609040205080304" pitchFamily="49" charset="-128"/>
              </a:rPr>
              <a:t>to your Thymus Gland,</a:t>
            </a:r>
            <a:br>
              <a:rPr lang="en-AU" sz="4400" b="1" i="1" kern="150" dirty="0">
                <a:solidFill>
                  <a:srgbClr val="000000"/>
                </a:solidFill>
                <a:latin typeface="Arial" panose="020B0604020202020204" pitchFamily="34" charset="0"/>
                <a:ea typeface="MS Mincho" panose="02020609040205080304" pitchFamily="49" charset="-128"/>
              </a:rPr>
            </a:br>
            <a:r>
              <a:rPr lang="en-AU" sz="4400" b="1" i="1" kern="150" dirty="0">
                <a:solidFill>
                  <a:srgbClr val="000000"/>
                </a:solidFill>
                <a:latin typeface="Arial" panose="020B0604020202020204" pitchFamily="34" charset="0"/>
                <a:ea typeface="MS Mincho" panose="02020609040205080304" pitchFamily="49" charset="-128"/>
              </a:rPr>
              <a:t>which </a:t>
            </a:r>
            <a:r>
              <a:rPr lang="en-AU" sz="4400" b="1" i="1" kern="150" dirty="0">
                <a:solidFill>
                  <a:srgbClr val="000000"/>
                </a:solidFill>
                <a:effectLst/>
                <a:latin typeface="Arial" panose="020B0604020202020204" pitchFamily="34" charset="0"/>
                <a:ea typeface="MS Mincho" panose="02020609040205080304" pitchFamily="49" charset="-128"/>
              </a:rPr>
              <a:t>Energizes your Immune System</a:t>
            </a:r>
            <a:r>
              <a:rPr lang="en-AU" sz="4400" b="1" i="1" kern="150" dirty="0">
                <a:solidFill>
                  <a:srgbClr val="000000"/>
                </a:solidFill>
                <a:latin typeface="Arial" panose="020B0604020202020204" pitchFamily="34" charset="0"/>
                <a:ea typeface="MS Mincho" panose="02020609040205080304" pitchFamily="49" charset="-128"/>
              </a:rPr>
              <a:t> &amp; your Auric Field.</a:t>
            </a:r>
            <a:br>
              <a:rPr lang="en-AU" sz="4400" b="1" i="1" kern="150" dirty="0">
                <a:solidFill>
                  <a:srgbClr val="000000"/>
                </a:solidFill>
                <a:latin typeface="Arial" panose="020B0604020202020204" pitchFamily="34" charset="0"/>
                <a:ea typeface="MS Mincho" panose="02020609040205080304" pitchFamily="49" charset="-128"/>
              </a:rPr>
            </a:br>
            <a:br>
              <a:rPr lang="en-AU" sz="4400" b="1" i="1" kern="150" dirty="0">
                <a:solidFill>
                  <a:srgbClr val="000000"/>
                </a:solidFill>
                <a:latin typeface="Arial" panose="020B0604020202020204" pitchFamily="34" charset="0"/>
                <a:ea typeface="MS Mincho" panose="02020609040205080304" pitchFamily="49" charset="-128"/>
              </a:rPr>
            </a:br>
            <a:r>
              <a:rPr lang="en-AU" sz="4400" b="1" i="1" dirty="0">
                <a:latin typeface="Arial" panose="020B0604020202020204" pitchFamily="34" charset="0"/>
                <a:cs typeface="Arial" panose="020B0604020202020204" pitchFamily="34" charset="0"/>
              </a:rPr>
              <a:t>so that you are better able to withstand the negative effects of Electro-Magnetic Frequencies &amp; Radiation </a:t>
            </a:r>
            <a:br>
              <a:rPr lang="en-AU" sz="4400" b="1" i="1" dirty="0">
                <a:latin typeface="Arial" panose="020B0604020202020204" pitchFamily="34" charset="0"/>
                <a:cs typeface="Arial" panose="020B0604020202020204" pitchFamily="34" charset="0"/>
              </a:rPr>
            </a:br>
            <a:r>
              <a:rPr lang="en-AU" sz="4400" b="1" i="1" dirty="0">
                <a:latin typeface="Arial" panose="020B0604020202020204" pitchFamily="34" charset="0"/>
                <a:cs typeface="Arial" panose="020B0604020202020204" pitchFamily="34" charset="0"/>
              </a:rPr>
              <a:t>that emanates from electricity, appliances, computers, phones, </a:t>
            </a:r>
            <a:br>
              <a:rPr lang="en-AU" sz="4400" b="1" i="1" dirty="0">
                <a:latin typeface="Arial" panose="020B0604020202020204" pitchFamily="34" charset="0"/>
                <a:cs typeface="Arial" panose="020B0604020202020204" pitchFamily="34" charset="0"/>
              </a:rPr>
            </a:br>
            <a:r>
              <a:rPr lang="en-AU" sz="4400" b="1" i="1" dirty="0">
                <a:latin typeface="Arial" panose="020B0604020202020204" pitchFamily="34" charset="0"/>
                <a:cs typeface="Arial" panose="020B0604020202020204" pitchFamily="34" charset="0"/>
              </a:rPr>
              <a:t>wi-fi, radio waves, microwaves, etc.</a:t>
            </a:r>
            <a:br>
              <a:rPr lang="en-AU" sz="4400" b="1" i="1" kern="150" dirty="0">
                <a:solidFill>
                  <a:srgbClr val="000000"/>
                </a:solidFill>
                <a:effectLst/>
                <a:latin typeface="Arial" panose="020B0604020202020204" pitchFamily="34" charset="0"/>
                <a:ea typeface="MS Mincho" panose="02020609040205080304" pitchFamily="49" charset="-128"/>
              </a:rPr>
            </a:br>
            <a:r>
              <a:rPr lang="en-AU" sz="2000" b="1" kern="150" dirty="0">
                <a:solidFill>
                  <a:srgbClr val="000000"/>
                </a:solidFill>
                <a:effectLst/>
                <a:latin typeface="Arial" panose="020B0604020202020204" pitchFamily="34" charset="0"/>
                <a:ea typeface="MS Mincho" panose="02020609040205080304" pitchFamily="49" charset="-128"/>
              </a:rPr>
              <a:t> </a:t>
            </a:r>
            <a:endParaRPr lang="en-AU" sz="4000" b="1" kern="150" dirty="0">
              <a:solidFill>
                <a:srgbClr val="000000"/>
              </a:solidFill>
              <a:effectLst/>
              <a:latin typeface="Mangal" panose="02040503050203030202" pitchFamily="18" charset="0"/>
              <a:ea typeface="MS Mincho" panose="02020609040205080304" pitchFamily="49" charset="-128"/>
            </a:endParaRPr>
          </a:p>
        </p:txBody>
      </p:sp>
      <p:sp>
        <p:nvSpPr>
          <p:cNvPr id="2" name="TextBox 1">
            <a:extLst>
              <a:ext uri="{FF2B5EF4-FFF2-40B4-BE49-F238E27FC236}">
                <a16:creationId xmlns:a16="http://schemas.microsoft.com/office/drawing/2014/main" id="{ADD04E8D-7C55-D0CF-3455-4BAC822CB59D}"/>
              </a:ext>
            </a:extLst>
          </p:cNvPr>
          <p:cNvSpPr txBox="1"/>
          <p:nvPr/>
        </p:nvSpPr>
        <p:spPr>
          <a:xfrm>
            <a:off x="20783" y="24245"/>
            <a:ext cx="18267217" cy="1107996"/>
          </a:xfrm>
          <a:prstGeom prst="rect">
            <a:avLst/>
          </a:prstGeom>
          <a:noFill/>
        </p:spPr>
        <p:txBody>
          <a:bodyPr wrap="square" rtlCol="0">
            <a:spAutoFit/>
          </a:bodyPr>
          <a:lstStyle/>
          <a:p>
            <a:pPr algn="ctr"/>
            <a:r>
              <a:rPr lang="en-AU" sz="6600" b="1" i="1" kern="150" dirty="0">
                <a:solidFill>
                  <a:srgbClr val="FF0000"/>
                </a:solidFill>
                <a:latin typeface="Arial" panose="020B0604020202020204" pitchFamily="34" charset="0"/>
                <a:ea typeface="MS Mincho" panose="02020609040205080304" pitchFamily="49" charset="-128"/>
              </a:rPr>
              <a:t>How do they work?</a:t>
            </a:r>
            <a:endParaRPr lang="en-AU" sz="6600" dirty="0"/>
          </a:p>
        </p:txBody>
      </p:sp>
      <p:pic>
        <p:nvPicPr>
          <p:cNvPr id="5" name="Picture 4" descr="A group of ornaments on a white background&#10;&#10;AI-generated content may be incorrect.">
            <a:extLst>
              <a:ext uri="{FF2B5EF4-FFF2-40B4-BE49-F238E27FC236}">
                <a16:creationId xmlns:a16="http://schemas.microsoft.com/office/drawing/2014/main" id="{3922B52A-A930-1C51-8930-F851C69037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5962" y="1224574"/>
            <a:ext cx="8872728" cy="1499616"/>
          </a:xfrm>
          <a:prstGeom prst="rect">
            <a:avLst/>
          </a:prstGeom>
        </p:spPr>
      </p:pic>
    </p:spTree>
    <p:extLst>
      <p:ext uri="{BB962C8B-B14F-4D97-AF65-F5344CB8AC3E}">
        <p14:creationId xmlns:p14="http://schemas.microsoft.com/office/powerpoint/2010/main" val="11862773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5DD4B-D1DF-F2CF-EE65-A27D4966BC87}"/>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DB272F79-4A26-1221-FD25-677AC3A7AA2D}"/>
              </a:ext>
            </a:extLst>
          </p:cNvPr>
          <p:cNvSpPr txBox="1"/>
          <p:nvPr/>
        </p:nvSpPr>
        <p:spPr>
          <a:xfrm>
            <a:off x="7239000" y="599934"/>
            <a:ext cx="10591799" cy="1096710"/>
          </a:xfrm>
          <a:prstGeom prst="rect">
            <a:avLst/>
          </a:prstGeom>
        </p:spPr>
        <p:txBody>
          <a:bodyPr wrap="square" lIns="0" tIns="0" rIns="0" bIns="0" rtlCol="0" anchor="t">
            <a:spAutoFit/>
          </a:bodyPr>
          <a:lstStyle/>
          <a:p>
            <a:pPr algn="ctr">
              <a:lnSpc>
                <a:spcPts val="9350"/>
              </a:lnSpc>
            </a:pPr>
            <a:r>
              <a:rPr lang="en-US" sz="5400" b="1" i="1" dirty="0">
                <a:solidFill>
                  <a:srgbClr val="0000FF"/>
                </a:solidFill>
                <a:latin typeface="Arial" panose="020B0604020202020204" pitchFamily="34" charset="0"/>
                <a:cs typeface="Arial" panose="020B0604020202020204" pitchFamily="34" charset="0"/>
              </a:rPr>
              <a:t>Tesla’s Personal Pendants</a:t>
            </a:r>
            <a:endParaRPr lang="en-US" sz="6600" b="1" i="1" dirty="0">
              <a:solidFill>
                <a:srgbClr val="0000FF"/>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10B217C-419D-5530-4210-339ABDA8AD2E}"/>
              </a:ext>
            </a:extLst>
          </p:cNvPr>
          <p:cNvSpPr txBox="1"/>
          <p:nvPr/>
        </p:nvSpPr>
        <p:spPr>
          <a:xfrm>
            <a:off x="7265324" y="2023430"/>
            <a:ext cx="10881360" cy="7663636"/>
          </a:xfrm>
          <a:prstGeom prst="rect">
            <a:avLst/>
          </a:prstGeom>
          <a:noFill/>
        </p:spPr>
        <p:txBody>
          <a:bodyPr wrap="square">
            <a:spAutoFit/>
          </a:bodyPr>
          <a:lstStyle/>
          <a:p>
            <a:pPr algn="ctr">
              <a:tabLst>
                <a:tab pos="2115185" algn="l"/>
              </a:tabLst>
            </a:pPr>
            <a:r>
              <a:rPr lang="en-AU" sz="6600" b="1" i="1" kern="150" dirty="0">
                <a:solidFill>
                  <a:srgbClr val="000000"/>
                </a:solidFill>
                <a:effectLst/>
                <a:latin typeface="Arial" panose="020B0604020202020204" pitchFamily="34" charset="0"/>
                <a:ea typeface="MS Mincho" panose="02020609040205080304" pitchFamily="49" charset="-128"/>
              </a:rPr>
              <a:t>also activate all your </a:t>
            </a:r>
            <a:br>
              <a:rPr lang="en-AU" sz="6600" b="1" i="1" kern="150" dirty="0">
                <a:solidFill>
                  <a:srgbClr val="000000"/>
                </a:solidFill>
                <a:effectLst/>
                <a:latin typeface="Arial" panose="020B0604020202020204" pitchFamily="34" charset="0"/>
                <a:ea typeface="MS Mincho" panose="02020609040205080304" pitchFamily="49" charset="-128"/>
              </a:rPr>
            </a:br>
            <a:r>
              <a:rPr lang="en-AU" sz="6600" b="1" i="1" kern="150" dirty="0">
                <a:solidFill>
                  <a:srgbClr val="000000"/>
                </a:solidFill>
                <a:effectLst/>
                <a:latin typeface="Arial" panose="020B0604020202020204" pitchFamily="34" charset="0"/>
                <a:ea typeface="MS Mincho" panose="02020609040205080304" pitchFamily="49" charset="-128"/>
              </a:rPr>
              <a:t>brain frequencies</a:t>
            </a:r>
          </a:p>
          <a:p>
            <a:pPr algn="ctr">
              <a:tabLst>
                <a:tab pos="2115185" algn="l"/>
              </a:tabLst>
            </a:pPr>
            <a:r>
              <a:rPr lang="en-AU" sz="6600" b="1" i="1" kern="150" dirty="0">
                <a:solidFill>
                  <a:srgbClr val="000000"/>
                </a:solidFill>
                <a:effectLst/>
                <a:latin typeface="Arial" panose="020B0604020202020204" pitchFamily="34" charset="0"/>
                <a:ea typeface="MS Mincho" panose="02020609040205080304" pitchFamily="49" charset="-128"/>
              </a:rPr>
              <a:t> </a:t>
            </a:r>
            <a:br>
              <a:rPr lang="en-AU" sz="6600" b="1" i="1" kern="150" dirty="0">
                <a:solidFill>
                  <a:srgbClr val="000000"/>
                </a:solidFill>
                <a:effectLst/>
                <a:latin typeface="Arial" panose="020B0604020202020204" pitchFamily="34" charset="0"/>
                <a:ea typeface="MS Mincho" panose="02020609040205080304" pitchFamily="49" charset="-128"/>
              </a:rPr>
            </a:br>
            <a:r>
              <a:rPr lang="en-AU" sz="4800" b="1" i="1" kern="150" dirty="0">
                <a:solidFill>
                  <a:srgbClr val="0000FF"/>
                </a:solidFill>
                <a:effectLst/>
                <a:latin typeface="Arial" panose="020B0604020202020204" pitchFamily="34" charset="0"/>
                <a:ea typeface="MS Mincho" panose="02020609040205080304" pitchFamily="49" charset="-128"/>
              </a:rPr>
              <a:t>(alpha, beta, theta &amp; delta)</a:t>
            </a:r>
          </a:p>
          <a:p>
            <a:pPr algn="ctr">
              <a:tabLst>
                <a:tab pos="2115185" algn="l"/>
              </a:tabLst>
            </a:pPr>
            <a:r>
              <a:rPr lang="en-AU" sz="4800" b="1" i="1" kern="150" dirty="0">
                <a:solidFill>
                  <a:srgbClr val="0000FF"/>
                </a:solidFill>
                <a:effectLst/>
                <a:latin typeface="Arial" panose="020B0604020202020204" pitchFamily="34" charset="0"/>
                <a:ea typeface="MS Mincho" panose="02020609040205080304" pitchFamily="49" charset="-128"/>
              </a:rPr>
              <a:t> </a:t>
            </a:r>
            <a:br>
              <a:rPr lang="en-AU" sz="6600" b="1" i="1" kern="150" dirty="0">
                <a:solidFill>
                  <a:srgbClr val="000000"/>
                </a:solidFill>
                <a:effectLst/>
                <a:latin typeface="Arial" panose="020B0604020202020204" pitchFamily="34" charset="0"/>
                <a:ea typeface="MS Mincho" panose="02020609040205080304" pitchFamily="49" charset="-128"/>
              </a:rPr>
            </a:br>
            <a:r>
              <a:rPr lang="en-AU" sz="6600" b="1" i="1" kern="150" dirty="0">
                <a:solidFill>
                  <a:srgbClr val="FF00FF"/>
                </a:solidFill>
                <a:effectLst/>
                <a:latin typeface="Arial" panose="020B0604020202020204" pitchFamily="34" charset="0"/>
                <a:ea typeface="MS Mincho" panose="02020609040205080304" pitchFamily="49" charset="-128"/>
              </a:rPr>
              <a:t>which raises your vibration </a:t>
            </a:r>
            <a:br>
              <a:rPr lang="en-AU" sz="6600" b="1" i="1" kern="150" dirty="0">
                <a:solidFill>
                  <a:srgbClr val="FF00FF"/>
                </a:solidFill>
                <a:effectLst/>
                <a:latin typeface="Arial" panose="020B0604020202020204" pitchFamily="34" charset="0"/>
                <a:ea typeface="MS Mincho" panose="02020609040205080304" pitchFamily="49" charset="-128"/>
              </a:rPr>
            </a:br>
            <a:r>
              <a:rPr lang="en-AU" sz="6600" b="1" i="1" kern="150" dirty="0">
                <a:solidFill>
                  <a:srgbClr val="FF00FF"/>
                </a:solidFill>
                <a:effectLst/>
                <a:latin typeface="Arial" panose="020B0604020202020204" pitchFamily="34" charset="0"/>
                <a:ea typeface="MS Mincho" panose="02020609040205080304" pitchFamily="49" charset="-128"/>
              </a:rPr>
              <a:t>to a higher state.</a:t>
            </a:r>
            <a:endParaRPr lang="en-AU" sz="8800" b="1" i="1" kern="150" dirty="0">
              <a:solidFill>
                <a:srgbClr val="FF00FF"/>
              </a:solidFill>
              <a:effectLst/>
              <a:latin typeface="Mangal" panose="02040503050203030202" pitchFamily="18" charset="0"/>
              <a:ea typeface="MS Mincho" panose="02020609040205080304" pitchFamily="49" charset="-128"/>
            </a:endParaRPr>
          </a:p>
        </p:txBody>
      </p:sp>
      <p:pic>
        <p:nvPicPr>
          <p:cNvPr id="9" name="Picture 8" descr="A painting of a person sitting on a lotus flower&#10;&#10;AI-generated content may be incorrect.">
            <a:extLst>
              <a:ext uri="{FF2B5EF4-FFF2-40B4-BE49-F238E27FC236}">
                <a16:creationId xmlns:a16="http://schemas.microsoft.com/office/drawing/2014/main" id="{7B5DC1A6-3BFC-F03B-C691-FCA04A5D2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72399"/>
            <a:ext cx="6629400" cy="7927464"/>
          </a:xfrm>
          <a:prstGeom prst="rect">
            <a:avLst/>
          </a:prstGeom>
        </p:spPr>
      </p:pic>
    </p:spTree>
    <p:extLst>
      <p:ext uri="{BB962C8B-B14F-4D97-AF65-F5344CB8AC3E}">
        <p14:creationId xmlns:p14="http://schemas.microsoft.com/office/powerpoint/2010/main" val="15401303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7557D-3BBE-31CF-D9D0-024231AA3D05}"/>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6166E9E7-962D-025B-6489-D38ED92FFD21}"/>
              </a:ext>
            </a:extLst>
          </p:cNvPr>
          <p:cNvSpPr txBox="1"/>
          <p:nvPr/>
        </p:nvSpPr>
        <p:spPr>
          <a:xfrm>
            <a:off x="1" y="0"/>
            <a:ext cx="18287999" cy="1096710"/>
          </a:xfrm>
          <a:prstGeom prst="rect">
            <a:avLst/>
          </a:prstGeom>
        </p:spPr>
        <p:txBody>
          <a:bodyPr wrap="square" lIns="0" tIns="0" rIns="0" bIns="0" rtlCol="0" anchor="t">
            <a:spAutoFit/>
          </a:bodyPr>
          <a:lstStyle/>
          <a:p>
            <a:pPr algn="ctr">
              <a:lnSpc>
                <a:spcPts val="9350"/>
              </a:lnSpc>
            </a:pPr>
            <a:r>
              <a:rPr lang="en-US" sz="5400" b="1" i="1" dirty="0">
                <a:solidFill>
                  <a:srgbClr val="FF0000"/>
                </a:solidFill>
                <a:latin typeface="Arial" panose="020B0604020202020204" pitchFamily="34" charset="0"/>
                <a:cs typeface="Arial" panose="020B0604020202020204" pitchFamily="34" charset="0"/>
              </a:rPr>
              <a:t>Tesla’s Personal Harmonizing Pendants</a:t>
            </a:r>
            <a:endParaRPr lang="en-US" sz="6600" b="1" i="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E7424F8-4630-601B-A3A6-411C99082E98}"/>
              </a:ext>
            </a:extLst>
          </p:cNvPr>
          <p:cNvSpPr txBox="1"/>
          <p:nvPr/>
        </p:nvSpPr>
        <p:spPr>
          <a:xfrm>
            <a:off x="466237" y="1306260"/>
            <a:ext cx="17526000" cy="1015663"/>
          </a:xfrm>
          <a:prstGeom prst="rect">
            <a:avLst/>
          </a:prstGeom>
          <a:noFill/>
        </p:spPr>
        <p:txBody>
          <a:bodyPr wrap="square">
            <a:spAutoFit/>
          </a:bodyPr>
          <a:lstStyle/>
          <a:p>
            <a:pPr algn="ctr">
              <a:tabLst>
                <a:tab pos="2115185" algn="l"/>
              </a:tabLst>
            </a:pPr>
            <a:r>
              <a:rPr lang="en-AU" sz="6000" b="1" i="1" kern="150" dirty="0">
                <a:solidFill>
                  <a:srgbClr val="0000FF"/>
                </a:solidFill>
                <a:effectLst/>
                <a:latin typeface="Arial" panose="020B0604020202020204" pitchFamily="34" charset="0"/>
                <a:ea typeface="MS Mincho" panose="02020609040205080304" pitchFamily="49" charset="-128"/>
              </a:rPr>
              <a:t>8 Different </a:t>
            </a:r>
            <a:r>
              <a:rPr lang="en-AU" sz="6000" b="1" i="1" kern="150" dirty="0">
                <a:solidFill>
                  <a:srgbClr val="0000FF"/>
                </a:solidFill>
                <a:latin typeface="Arial" panose="020B0604020202020204" pitchFamily="34" charset="0"/>
                <a:ea typeface="MS Mincho" panose="02020609040205080304" pitchFamily="49" charset="-128"/>
              </a:rPr>
              <a:t>Shapes</a:t>
            </a:r>
            <a:endParaRPr lang="en-AU" sz="7200" b="1" i="1" kern="150" dirty="0">
              <a:solidFill>
                <a:srgbClr val="0000FF"/>
              </a:solidFill>
              <a:effectLst/>
              <a:latin typeface="Mangal" panose="02040503050203030202" pitchFamily="18" charset="0"/>
              <a:ea typeface="MS Mincho" panose="02020609040205080304" pitchFamily="49" charset="-128"/>
            </a:endParaRPr>
          </a:p>
        </p:txBody>
      </p:sp>
      <p:pic>
        <p:nvPicPr>
          <p:cNvPr id="5" name="Picture 4" descr="Different shapes of different shapes and colors&#10;&#10;AI-generated content may be incorrect.">
            <a:extLst>
              <a:ext uri="{FF2B5EF4-FFF2-40B4-BE49-F238E27FC236}">
                <a16:creationId xmlns:a16="http://schemas.microsoft.com/office/drawing/2014/main" id="{A9D1D773-B3F7-8514-2EEE-E0BD44B25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183" y="2360023"/>
            <a:ext cx="14171634" cy="7510560"/>
          </a:xfrm>
          <a:prstGeom prst="rect">
            <a:avLst/>
          </a:prstGeom>
        </p:spPr>
      </p:pic>
    </p:spTree>
    <p:extLst>
      <p:ext uri="{BB962C8B-B14F-4D97-AF65-F5344CB8AC3E}">
        <p14:creationId xmlns:p14="http://schemas.microsoft.com/office/powerpoint/2010/main" val="36572947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700AC-9F10-0258-18F6-F3FFF9C78E7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B2ADCEA-85E3-D046-8F8E-61B4305855A5}"/>
              </a:ext>
            </a:extLst>
          </p:cNvPr>
          <p:cNvSpPr txBox="1"/>
          <p:nvPr/>
        </p:nvSpPr>
        <p:spPr>
          <a:xfrm>
            <a:off x="0" y="0"/>
            <a:ext cx="18288000" cy="1938992"/>
          </a:xfrm>
          <a:prstGeom prst="rect">
            <a:avLst/>
          </a:prstGeom>
          <a:noFill/>
        </p:spPr>
        <p:txBody>
          <a:bodyPr wrap="square">
            <a:spAutoFit/>
          </a:bodyPr>
          <a:lstStyle/>
          <a:p>
            <a:pPr algn="ctr">
              <a:tabLst>
                <a:tab pos="2115185" algn="l"/>
              </a:tabLst>
            </a:pPr>
            <a:r>
              <a:rPr lang="en-AU" sz="6000" b="1" i="1" kern="150" dirty="0">
                <a:solidFill>
                  <a:srgbClr val="0000FF"/>
                </a:solidFill>
                <a:effectLst/>
                <a:latin typeface="Arial" panose="020B0604020202020204" pitchFamily="34" charset="0"/>
                <a:ea typeface="MS Mincho" panose="02020609040205080304" pitchFamily="49" charset="-128"/>
              </a:rPr>
              <a:t>And over 33 Unique &amp; Artistic Designs</a:t>
            </a:r>
            <a:br>
              <a:rPr lang="en-AU" sz="6000" b="1" i="1" kern="150" dirty="0">
                <a:solidFill>
                  <a:srgbClr val="0000FF"/>
                </a:solidFill>
                <a:effectLst/>
                <a:latin typeface="Arial" panose="020B0604020202020204" pitchFamily="34" charset="0"/>
                <a:ea typeface="MS Mincho" panose="02020609040205080304" pitchFamily="49" charset="-128"/>
              </a:rPr>
            </a:br>
            <a:r>
              <a:rPr lang="en-AU" sz="6000" b="1" i="1" kern="150" dirty="0">
                <a:solidFill>
                  <a:srgbClr val="0000FF"/>
                </a:solidFill>
                <a:effectLst/>
                <a:latin typeface="Arial" panose="020B0604020202020204" pitchFamily="34" charset="0"/>
                <a:ea typeface="MS Mincho" panose="02020609040205080304" pitchFamily="49" charset="-128"/>
              </a:rPr>
              <a:t>Personally C</a:t>
            </a:r>
            <a:r>
              <a:rPr lang="en-AU" sz="6000" b="1" i="1" kern="150" dirty="0">
                <a:solidFill>
                  <a:srgbClr val="0000FF"/>
                </a:solidFill>
                <a:latin typeface="Arial" panose="020B0604020202020204" pitchFamily="34" charset="0"/>
                <a:ea typeface="MS Mincho" panose="02020609040205080304" pitchFamily="49" charset="-128"/>
              </a:rPr>
              <a:t>olored B</a:t>
            </a:r>
            <a:r>
              <a:rPr lang="en-AU" sz="6000" b="1" i="1" kern="150" dirty="0">
                <a:solidFill>
                  <a:srgbClr val="0000FF"/>
                </a:solidFill>
                <a:effectLst/>
                <a:latin typeface="Arial" panose="020B0604020202020204" pitchFamily="34" charset="0"/>
                <a:ea typeface="MS Mincho" panose="02020609040205080304" pitchFamily="49" charset="-128"/>
              </a:rPr>
              <a:t>y </a:t>
            </a:r>
            <a:r>
              <a:rPr lang="en-AU" sz="6000" b="1" i="1" kern="150" dirty="0">
                <a:solidFill>
                  <a:srgbClr val="0000FF"/>
                </a:solidFill>
                <a:latin typeface="Arial" panose="020B0604020202020204" pitchFamily="34" charset="0"/>
                <a:ea typeface="MS Mincho" panose="02020609040205080304" pitchFamily="49" charset="-128"/>
              </a:rPr>
              <a:t>O</a:t>
            </a:r>
            <a:r>
              <a:rPr lang="en-AU" sz="6000" b="1" i="1" kern="150" dirty="0">
                <a:solidFill>
                  <a:srgbClr val="0000FF"/>
                </a:solidFill>
                <a:effectLst/>
                <a:latin typeface="Arial" panose="020B0604020202020204" pitchFamily="34" charset="0"/>
                <a:ea typeface="MS Mincho" panose="02020609040205080304" pitchFamily="49" charset="-128"/>
              </a:rPr>
              <a:t>ur Amazing </a:t>
            </a:r>
            <a:r>
              <a:rPr lang="en-AU" sz="6000" b="1" i="1" kern="150" dirty="0">
                <a:solidFill>
                  <a:srgbClr val="0000FF"/>
                </a:solidFill>
                <a:latin typeface="Arial" panose="020B0604020202020204" pitchFamily="34" charset="0"/>
                <a:ea typeface="MS Mincho" panose="02020609040205080304" pitchFamily="49" charset="-128"/>
              </a:rPr>
              <a:t>A</a:t>
            </a:r>
            <a:r>
              <a:rPr lang="en-AU" sz="6000" b="1" i="1" kern="150" dirty="0">
                <a:solidFill>
                  <a:srgbClr val="0000FF"/>
                </a:solidFill>
                <a:effectLst/>
                <a:latin typeface="Arial" panose="020B0604020202020204" pitchFamily="34" charset="0"/>
                <a:ea typeface="MS Mincho" panose="02020609040205080304" pitchFamily="49" charset="-128"/>
              </a:rPr>
              <a:t>rtisans!</a:t>
            </a:r>
            <a:endParaRPr lang="en-AU" sz="7200" b="1" i="1" kern="150" dirty="0">
              <a:solidFill>
                <a:srgbClr val="0000FF"/>
              </a:solidFill>
              <a:effectLst/>
              <a:latin typeface="Mangal" panose="02040503050203030202" pitchFamily="18" charset="0"/>
              <a:ea typeface="MS Mincho" panose="02020609040205080304" pitchFamily="49" charset="-128"/>
            </a:endParaRPr>
          </a:p>
        </p:txBody>
      </p:sp>
      <p:pic>
        <p:nvPicPr>
          <p:cNvPr id="7" name="Picture 6" descr="A collection of different colored balls&#10;&#10;AI-generated content may be incorrect.">
            <a:extLst>
              <a:ext uri="{FF2B5EF4-FFF2-40B4-BE49-F238E27FC236}">
                <a16:creationId xmlns:a16="http://schemas.microsoft.com/office/drawing/2014/main" id="{E603513E-6704-8E53-96D8-B05D90CB15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6432" y="1938992"/>
            <a:ext cx="14215135" cy="8018427"/>
          </a:xfrm>
          <a:prstGeom prst="rect">
            <a:avLst/>
          </a:prstGeom>
        </p:spPr>
      </p:pic>
    </p:spTree>
    <p:extLst>
      <p:ext uri="{BB962C8B-B14F-4D97-AF65-F5344CB8AC3E}">
        <p14:creationId xmlns:p14="http://schemas.microsoft.com/office/powerpoint/2010/main" val="35595989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9050" y="0"/>
            <a:ext cx="18268950" cy="3684342"/>
          </a:xfrm>
          <a:prstGeom prst="rect">
            <a:avLst/>
          </a:prstGeom>
        </p:spPr>
        <p:txBody>
          <a:bodyPr wrap="square" lIns="0" tIns="0" rIns="0" bIns="0" rtlCol="0" anchor="t">
            <a:spAutoFit/>
          </a:bodyPr>
          <a:lstStyle/>
          <a:p>
            <a:pPr algn="ctr">
              <a:lnSpc>
                <a:spcPts val="9350"/>
              </a:lnSpc>
            </a:pPr>
            <a:endParaRPr lang="en-US" sz="9600" dirty="0">
              <a:solidFill>
                <a:srgbClr val="0000FF"/>
              </a:solidFill>
              <a:latin typeface="Halant Medium Bold"/>
            </a:endParaRPr>
          </a:p>
          <a:p>
            <a:pPr algn="ctr">
              <a:lnSpc>
                <a:spcPts val="9350"/>
              </a:lnSpc>
            </a:pPr>
            <a:r>
              <a:rPr lang="en-US" sz="8000" b="1" i="1" dirty="0">
                <a:solidFill>
                  <a:srgbClr val="0000FF"/>
                </a:solidFill>
                <a:latin typeface="Arial" panose="020B0604020202020204" pitchFamily="34" charset="0"/>
                <a:cs typeface="Arial" panose="020B0604020202020204" pitchFamily="34" charset="0"/>
              </a:rPr>
              <a:t>Adult, Teen, Child </a:t>
            </a:r>
            <a:br>
              <a:rPr lang="en-US" sz="8000" b="1" i="1" dirty="0">
                <a:solidFill>
                  <a:srgbClr val="0000FF"/>
                </a:solidFill>
                <a:latin typeface="Arial" panose="020B0604020202020204" pitchFamily="34" charset="0"/>
                <a:cs typeface="Arial" panose="020B0604020202020204" pitchFamily="34" charset="0"/>
              </a:rPr>
            </a:br>
            <a:r>
              <a:rPr lang="en-US" sz="8000" b="1" i="1" dirty="0">
                <a:solidFill>
                  <a:srgbClr val="0000FF"/>
                </a:solidFill>
                <a:latin typeface="Arial" panose="020B0604020202020204" pitchFamily="34" charset="0"/>
                <a:cs typeface="Arial" panose="020B0604020202020204" pitchFamily="34" charset="0"/>
              </a:rPr>
              <a:t>&amp; Furry Friends Pendants</a:t>
            </a:r>
          </a:p>
        </p:txBody>
      </p:sp>
      <p:pic>
        <p:nvPicPr>
          <p:cNvPr id="4" name="Picture 3">
            <a:extLst>
              <a:ext uri="{FF2B5EF4-FFF2-40B4-BE49-F238E27FC236}">
                <a16:creationId xmlns:a16="http://schemas.microsoft.com/office/drawing/2014/main" id="{CCE1126B-0172-888F-75E9-350114C2B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6736" y="4000500"/>
            <a:ext cx="3538200" cy="4793418"/>
          </a:xfrm>
          <a:prstGeom prst="rect">
            <a:avLst/>
          </a:prstGeom>
        </p:spPr>
      </p:pic>
      <p:pic>
        <p:nvPicPr>
          <p:cNvPr id="8" name="Picture 7">
            <a:extLst>
              <a:ext uri="{FF2B5EF4-FFF2-40B4-BE49-F238E27FC236}">
                <a16:creationId xmlns:a16="http://schemas.microsoft.com/office/drawing/2014/main" id="{9B85A172-CED4-F0F0-EBDB-472698296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063" y="4478949"/>
            <a:ext cx="3538200" cy="4186870"/>
          </a:xfrm>
          <a:prstGeom prst="rect">
            <a:avLst/>
          </a:prstGeom>
        </p:spPr>
      </p:pic>
      <p:pic>
        <p:nvPicPr>
          <p:cNvPr id="10" name="Picture 9">
            <a:extLst>
              <a:ext uri="{FF2B5EF4-FFF2-40B4-BE49-F238E27FC236}">
                <a16:creationId xmlns:a16="http://schemas.microsoft.com/office/drawing/2014/main" id="{9644BC43-1447-D0FC-E118-45A3F0D07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8968" y="4441291"/>
            <a:ext cx="3352800" cy="4224528"/>
          </a:xfrm>
          <a:prstGeom prst="rect">
            <a:avLst/>
          </a:prstGeom>
        </p:spPr>
      </p:pic>
      <p:pic>
        <p:nvPicPr>
          <p:cNvPr id="13" name="Picture 12">
            <a:extLst>
              <a:ext uri="{FF2B5EF4-FFF2-40B4-BE49-F238E27FC236}">
                <a16:creationId xmlns:a16="http://schemas.microsoft.com/office/drawing/2014/main" id="{DEF89CF0-D96A-455C-FC4F-75854ABB03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0038" y="4478949"/>
            <a:ext cx="4103962" cy="4186870"/>
          </a:xfrm>
          <a:prstGeom prst="rect">
            <a:avLst/>
          </a:prstGeom>
        </p:spPr>
      </p:pic>
    </p:spTree>
    <p:extLst>
      <p:ext uri="{BB962C8B-B14F-4D97-AF65-F5344CB8AC3E}">
        <p14:creationId xmlns:p14="http://schemas.microsoft.com/office/powerpoint/2010/main" val="15009275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FDA323-E036-54E6-DFF8-1B91EC528D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273" y="0"/>
            <a:ext cx="17019454" cy="10287000"/>
          </a:xfrm>
          <a:prstGeom prst="rect">
            <a:avLst/>
          </a:prstGeom>
        </p:spPr>
      </p:pic>
    </p:spTree>
    <p:extLst>
      <p:ext uri="{BB962C8B-B14F-4D97-AF65-F5344CB8AC3E}">
        <p14:creationId xmlns:p14="http://schemas.microsoft.com/office/powerpoint/2010/main" val="2663114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E540CE-2F40-997A-9CE5-DCF2CB1C2E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165430"/>
            <a:ext cx="16306800" cy="7956140"/>
          </a:xfrm>
          <a:prstGeom prst="rect">
            <a:avLst/>
          </a:prstGeom>
        </p:spPr>
      </p:pic>
    </p:spTree>
    <p:extLst>
      <p:ext uri="{BB962C8B-B14F-4D97-AF65-F5344CB8AC3E}">
        <p14:creationId xmlns:p14="http://schemas.microsoft.com/office/powerpoint/2010/main" val="38867002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5AF4DD-CEB3-3BC0-076D-73E3D7F19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Tree>
    <p:extLst>
      <p:ext uri="{BB962C8B-B14F-4D97-AF65-F5344CB8AC3E}">
        <p14:creationId xmlns:p14="http://schemas.microsoft.com/office/powerpoint/2010/main" val="7889348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7200" y="571500"/>
            <a:ext cx="16764000" cy="5146071"/>
            <a:chOff x="-6578586" y="-1099245"/>
            <a:chExt cx="17026924" cy="3727503"/>
          </a:xfrm>
        </p:grpSpPr>
        <p:sp>
          <p:nvSpPr>
            <p:cNvPr id="3" name="TextBox 3"/>
            <p:cNvSpPr txBox="1"/>
            <p:nvPr/>
          </p:nvSpPr>
          <p:spPr>
            <a:xfrm>
              <a:off x="-6578586" y="-1099245"/>
              <a:ext cx="17026924" cy="873161"/>
            </a:xfrm>
            <a:prstGeom prst="rect">
              <a:avLst/>
            </a:prstGeom>
          </p:spPr>
          <p:txBody>
            <a:bodyPr wrap="square" lIns="0" tIns="0" rIns="0" bIns="0" rtlCol="0" anchor="t">
              <a:spAutoFit/>
            </a:bodyPr>
            <a:lstStyle/>
            <a:p>
              <a:pPr algn="ctr">
                <a:lnSpc>
                  <a:spcPts val="9350"/>
                </a:lnSpc>
              </a:pPr>
              <a:r>
                <a:rPr lang="en-US" sz="8500" b="1" i="1" dirty="0">
                  <a:solidFill>
                    <a:srgbClr val="0000FF"/>
                  </a:solidFill>
                  <a:latin typeface="Arial" panose="020B0604020202020204" pitchFamily="34" charset="0"/>
                  <a:cs typeface="Arial" panose="020B0604020202020204" pitchFamily="34" charset="0"/>
                </a:rPr>
                <a:t>How to Choose Your Pendant</a:t>
              </a:r>
            </a:p>
          </p:txBody>
        </p:sp>
        <p:sp>
          <p:nvSpPr>
            <p:cNvPr id="4" name="TextBox 4"/>
            <p:cNvSpPr txBox="1"/>
            <p:nvPr/>
          </p:nvSpPr>
          <p:spPr>
            <a:xfrm>
              <a:off x="1" y="2293391"/>
              <a:ext cx="9364806" cy="334867"/>
            </a:xfrm>
            <a:prstGeom prst="rect">
              <a:avLst/>
            </a:prstGeom>
          </p:spPr>
          <p:txBody>
            <a:bodyPr wrap="square" lIns="0" tIns="0" rIns="0" bIns="0" rtlCol="0" anchor="t">
              <a:spAutoFit/>
            </a:bodyPr>
            <a:lstStyle/>
            <a:p>
              <a:pPr algn="ctr">
                <a:lnSpc>
                  <a:spcPts val="2730"/>
                </a:lnSpc>
              </a:pPr>
              <a:endParaRPr lang="en-US" sz="6000" dirty="0">
                <a:solidFill>
                  <a:srgbClr val="103779"/>
                </a:solidFill>
                <a:latin typeface="Assistant Regular"/>
              </a:endParaRPr>
            </a:p>
          </p:txBody>
        </p:sp>
      </p:grpSp>
      <p:pic>
        <p:nvPicPr>
          <p:cNvPr id="8" name="Picture 7" descr="A person wearing glasses&#10;&#10;Description automatically generated with medium confidence">
            <a:extLst>
              <a:ext uri="{FF2B5EF4-FFF2-40B4-BE49-F238E27FC236}">
                <a16:creationId xmlns:a16="http://schemas.microsoft.com/office/drawing/2014/main" id="{ACBA4902-0EE4-4C24-A3A7-4FB9DB1C4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3374701"/>
            <a:ext cx="9912802" cy="7434601"/>
          </a:xfrm>
          <a:prstGeom prst="rect">
            <a:avLst/>
          </a:prstGeom>
        </p:spPr>
      </p:pic>
      <p:pic>
        <p:nvPicPr>
          <p:cNvPr id="6" name="Picture 5" descr="A person with long hair&#10;&#10;Description automatically generated with low confidence">
            <a:extLst>
              <a:ext uri="{FF2B5EF4-FFF2-40B4-BE49-F238E27FC236}">
                <a16:creationId xmlns:a16="http://schemas.microsoft.com/office/drawing/2014/main" id="{161ADFAF-5EB8-464F-96F7-E3A08A2FDEE4}"/>
              </a:ext>
            </a:extLst>
          </p:cNvPr>
          <p:cNvPicPr>
            <a:picLocks noChangeAspect="1"/>
          </p:cNvPicPr>
          <p:nvPr/>
        </p:nvPicPr>
        <p:blipFill rotWithShape="1">
          <a:blip r:embed="rId3">
            <a:extLst>
              <a:ext uri="{28A0092B-C50C-407E-A947-70E740481C1C}">
                <a14:useLocalDpi xmlns:a14="http://schemas.microsoft.com/office/drawing/2010/main" val="0"/>
              </a:ext>
            </a:extLst>
          </a:blip>
          <a:srcRect l="4823" t="13518" r="5449" b="14705"/>
          <a:stretch/>
        </p:blipFill>
        <p:spPr>
          <a:xfrm>
            <a:off x="609600" y="2197777"/>
            <a:ext cx="8846611" cy="5307599"/>
          </a:xfrm>
          <a:prstGeom prst="rect">
            <a:avLst/>
          </a:prstGeom>
        </p:spPr>
      </p:pic>
    </p:spTree>
    <p:extLst>
      <p:ext uri="{BB962C8B-B14F-4D97-AF65-F5344CB8AC3E}">
        <p14:creationId xmlns:p14="http://schemas.microsoft.com/office/powerpoint/2010/main" val="1176250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FACFF58B-6FC6-4D9E-8440-2E29BFFFCACD}"/>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90812C99-789C-426A-8BE6-A97D6DEB225F}"/>
              </a:ext>
            </a:extLst>
          </p:cNvPr>
          <p:cNvSpPr/>
          <p:nvPr/>
        </p:nvSpPr>
        <p:spPr>
          <a:xfrm>
            <a:off x="0" y="0"/>
            <a:ext cx="18745200" cy="10551356"/>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a:solidFill>
                <a:schemeClr val="bg1"/>
              </a:solidFill>
            </a:endParaRPr>
          </a:p>
        </p:txBody>
      </p:sp>
      <p:grpSp>
        <p:nvGrpSpPr>
          <p:cNvPr id="8" name="Group 8"/>
          <p:cNvGrpSpPr/>
          <p:nvPr/>
        </p:nvGrpSpPr>
        <p:grpSpPr>
          <a:xfrm>
            <a:off x="5314950" y="190500"/>
            <a:ext cx="8115300" cy="1500411"/>
            <a:chOff x="0" y="622786"/>
            <a:chExt cx="10820400" cy="6012792"/>
          </a:xfrm>
        </p:grpSpPr>
        <p:sp>
          <p:nvSpPr>
            <p:cNvPr id="9" name="TextBox 9"/>
            <p:cNvSpPr txBox="1"/>
            <p:nvPr/>
          </p:nvSpPr>
          <p:spPr>
            <a:xfrm>
              <a:off x="0" y="622786"/>
              <a:ext cx="10820400" cy="6012792"/>
            </a:xfrm>
            <a:prstGeom prst="rect">
              <a:avLst/>
            </a:prstGeom>
          </p:spPr>
          <p:txBody>
            <a:bodyPr lIns="0" tIns="0" rIns="0" bIns="0" rtlCol="0" anchor="t">
              <a:spAutoFit/>
            </a:bodyPr>
            <a:lstStyle/>
            <a:p>
              <a:pPr algn="ctr">
                <a:lnSpc>
                  <a:spcPts val="11700"/>
                </a:lnSpc>
              </a:pPr>
              <a:r>
                <a:rPr lang="en-US" sz="9600" i="1" dirty="0">
                  <a:solidFill>
                    <a:srgbClr val="0000FF"/>
                  </a:solidFill>
                  <a:latin typeface="Halant Medium Bold"/>
                </a:rPr>
                <a:t>Disclaimer</a:t>
              </a:r>
            </a:p>
          </p:txBody>
        </p:sp>
        <p:sp>
          <p:nvSpPr>
            <p:cNvPr id="10" name="TextBox 10"/>
            <p:cNvSpPr txBox="1"/>
            <p:nvPr/>
          </p:nvSpPr>
          <p:spPr>
            <a:xfrm>
              <a:off x="0" y="4887466"/>
              <a:ext cx="10820400" cy="564257"/>
            </a:xfrm>
            <a:prstGeom prst="rect">
              <a:avLst/>
            </a:prstGeom>
          </p:spPr>
          <p:txBody>
            <a:bodyPr lIns="0" tIns="0" rIns="0" bIns="0" rtlCol="0" anchor="t">
              <a:spAutoFit/>
            </a:bodyPr>
            <a:lstStyle/>
            <a:p>
              <a:pPr>
                <a:lnSpc>
                  <a:spcPts val="3300"/>
                </a:lnSpc>
              </a:pPr>
              <a:endParaRPr lang="en-US" sz="3000" spc="150" dirty="0">
                <a:solidFill>
                  <a:srgbClr val="103779"/>
                </a:solidFill>
                <a:latin typeface="Assistant Regular"/>
              </a:endParaRPr>
            </a:p>
          </p:txBody>
        </p:sp>
      </p:grpSp>
      <p:sp>
        <p:nvSpPr>
          <p:cNvPr id="20" name="TextBox 19">
            <a:extLst>
              <a:ext uri="{FF2B5EF4-FFF2-40B4-BE49-F238E27FC236}">
                <a16:creationId xmlns:a16="http://schemas.microsoft.com/office/drawing/2014/main" id="{BEA8738E-820E-44FB-85BC-3F356063107E}"/>
              </a:ext>
            </a:extLst>
          </p:cNvPr>
          <p:cNvSpPr txBox="1"/>
          <p:nvPr/>
        </p:nvSpPr>
        <p:spPr>
          <a:xfrm>
            <a:off x="0" y="1552914"/>
            <a:ext cx="18745200" cy="8710077"/>
          </a:xfrm>
          <a:prstGeom prst="rect">
            <a:avLst/>
          </a:prstGeom>
          <a:noFill/>
        </p:spPr>
        <p:txBody>
          <a:bodyPr wrap="square" rtlCol="0">
            <a:spAutoFit/>
          </a:bodyPr>
          <a:lstStyle/>
          <a:p>
            <a:pPr algn="ctr"/>
            <a:r>
              <a:rPr lang="en-US" sz="4000" b="1" i="0" u="none" strike="noStrike" dirty="0">
                <a:effectLst/>
                <a:latin typeface="Arial" panose="020B0604020202020204" pitchFamily="34" charset="0"/>
                <a:cs typeface="Arial" panose="020B0604020202020204" pitchFamily="34" charset="0"/>
              </a:rPr>
              <a:t>The information in this presentation is NOT intended </a:t>
            </a:r>
            <a:br>
              <a:rPr lang="en-US" sz="4000" b="1" i="0" u="none" strike="noStrike" dirty="0">
                <a:effectLst/>
                <a:latin typeface="Arial" panose="020B0604020202020204" pitchFamily="34" charset="0"/>
                <a:cs typeface="Arial" panose="020B0604020202020204" pitchFamily="34" charset="0"/>
              </a:rPr>
            </a:br>
            <a:r>
              <a:rPr lang="en-US" sz="4000" b="1" i="0" u="none" strike="noStrike" dirty="0">
                <a:effectLst/>
                <a:latin typeface="Arial" panose="020B0604020202020204" pitchFamily="34" charset="0"/>
                <a:cs typeface="Arial" panose="020B0604020202020204" pitchFamily="34" charset="0"/>
              </a:rPr>
              <a:t>to take the place of professional or medical advice!</a:t>
            </a:r>
            <a:endParaRPr lang="en-US" sz="4000" dirty="0">
              <a:effectLst/>
              <a:latin typeface="Arial" panose="020B0604020202020204" pitchFamily="34" charset="0"/>
              <a:cs typeface="Arial" panose="020B0604020202020204" pitchFamily="34" charset="0"/>
            </a:endParaRPr>
          </a:p>
          <a:p>
            <a:pPr algn="ctr"/>
            <a:br>
              <a:rPr lang="en-US" sz="4000" b="1" i="0" u="none" strike="noStrike" dirty="0">
                <a:effectLst/>
                <a:latin typeface="Arial" panose="020B0604020202020204" pitchFamily="34" charset="0"/>
                <a:cs typeface="Arial" panose="020B0604020202020204" pitchFamily="34" charset="0"/>
              </a:rPr>
            </a:br>
            <a:r>
              <a:rPr lang="en-US" sz="4000" b="1" i="0" u="none" strike="noStrike" dirty="0">
                <a:effectLst/>
                <a:latin typeface="Arial" panose="020B0604020202020204" pitchFamily="34" charset="0"/>
                <a:cs typeface="Arial" panose="020B0604020202020204" pitchFamily="34" charset="0"/>
              </a:rPr>
              <a:t>Please do not use this information to: </a:t>
            </a:r>
            <a:br>
              <a:rPr lang="en-US" sz="4000" b="1" i="0" u="none" strike="noStrike" dirty="0">
                <a:effectLst/>
                <a:latin typeface="Arial" panose="020B0604020202020204" pitchFamily="34" charset="0"/>
                <a:cs typeface="Arial" panose="020B0604020202020204" pitchFamily="34" charset="0"/>
              </a:rPr>
            </a:br>
            <a:r>
              <a:rPr lang="en-US" sz="4000" b="1" i="0" u="none" strike="noStrike" dirty="0">
                <a:effectLst/>
                <a:latin typeface="Arial" panose="020B0604020202020204" pitchFamily="34" charset="0"/>
                <a:cs typeface="Arial" panose="020B0604020202020204" pitchFamily="34" charset="0"/>
              </a:rPr>
              <a:t>diagnose, treat, cure or prevent any disease for therapeutic purposes, </a:t>
            </a:r>
            <a:br>
              <a:rPr lang="en-US" sz="4000" b="1" i="0" u="none" strike="noStrike" dirty="0">
                <a:effectLst/>
                <a:latin typeface="Arial" panose="020B0604020202020204" pitchFamily="34" charset="0"/>
                <a:cs typeface="Arial" panose="020B0604020202020204" pitchFamily="34" charset="0"/>
              </a:rPr>
            </a:br>
            <a:r>
              <a:rPr lang="en-US" sz="4000" b="1" i="0" u="none" strike="noStrike" dirty="0">
                <a:effectLst/>
                <a:latin typeface="Arial" panose="020B0604020202020204" pitchFamily="34" charset="0"/>
                <a:cs typeface="Arial" panose="020B0604020202020204" pitchFamily="34" charset="0"/>
              </a:rPr>
              <a:t>or as a substitute for the advice of a health professional.</a:t>
            </a:r>
            <a:endParaRPr lang="en-US" sz="4000" b="1" dirty="0">
              <a:latin typeface="Arial" panose="020B0604020202020204" pitchFamily="34" charset="0"/>
              <a:cs typeface="Arial" panose="020B0604020202020204" pitchFamily="34" charset="0"/>
            </a:endParaRPr>
          </a:p>
          <a:p>
            <a:pPr algn="ctr"/>
            <a:endParaRPr lang="en-US" sz="4000" b="1" i="0" u="none" strike="noStrike" dirty="0">
              <a:effectLst/>
              <a:latin typeface="Arial" panose="020B0604020202020204" pitchFamily="34" charset="0"/>
              <a:cs typeface="Arial" panose="020B0604020202020204" pitchFamily="34" charset="0"/>
            </a:endParaRPr>
          </a:p>
          <a:p>
            <a:pPr algn="ctr"/>
            <a:r>
              <a:rPr lang="en-US" sz="4000" b="1" i="0" u="none" strike="noStrike" dirty="0">
                <a:effectLst/>
                <a:latin typeface="Arial" panose="020B0604020202020204" pitchFamily="34" charset="0"/>
                <a:cs typeface="Arial" panose="020B0604020202020204" pitchFamily="34" charset="0"/>
              </a:rPr>
              <a:t>We do not accept any liability for any injury, loss or damage </a:t>
            </a:r>
            <a:br>
              <a:rPr lang="en-US" sz="4000" b="1" i="0" u="none" strike="noStrike" dirty="0">
                <a:effectLst/>
                <a:latin typeface="Arial" panose="020B0604020202020204" pitchFamily="34" charset="0"/>
                <a:cs typeface="Arial" panose="020B0604020202020204" pitchFamily="34" charset="0"/>
              </a:rPr>
            </a:br>
            <a:r>
              <a:rPr lang="en-US" sz="4000" b="1" i="0" u="none" strike="noStrike" dirty="0">
                <a:effectLst/>
                <a:latin typeface="Arial" panose="020B0604020202020204" pitchFamily="34" charset="0"/>
                <a:cs typeface="Arial" panose="020B0604020202020204" pitchFamily="34" charset="0"/>
              </a:rPr>
              <a:t>caused by th</a:t>
            </a:r>
            <a:r>
              <a:rPr lang="en-US" sz="4000" b="1" dirty="0">
                <a:latin typeface="Arial" panose="020B0604020202020204" pitchFamily="34" charset="0"/>
                <a:cs typeface="Arial" panose="020B0604020202020204" pitchFamily="34" charset="0"/>
              </a:rPr>
              <a:t>e </a:t>
            </a:r>
            <a:r>
              <a:rPr lang="en-US" sz="4000" b="1" i="0" u="none" strike="noStrike" dirty="0">
                <a:effectLst/>
                <a:latin typeface="Arial" panose="020B0604020202020204" pitchFamily="34" charset="0"/>
                <a:cs typeface="Arial" panose="020B0604020202020204" pitchFamily="34" charset="0"/>
              </a:rPr>
              <a:t>use of any of the information provided in this presentation.</a:t>
            </a:r>
            <a:endParaRPr lang="en-US" sz="4000" dirty="0">
              <a:effectLst/>
              <a:latin typeface="Arial" panose="020B0604020202020204" pitchFamily="34" charset="0"/>
              <a:cs typeface="Arial" panose="020B0604020202020204" pitchFamily="34" charset="0"/>
            </a:endParaRPr>
          </a:p>
          <a:p>
            <a:pPr algn="ctr"/>
            <a:br>
              <a:rPr lang="en-US" sz="4000" b="1" i="0" u="none" strike="noStrike" dirty="0">
                <a:effectLst/>
                <a:latin typeface="Arial" panose="020B0604020202020204" pitchFamily="34" charset="0"/>
                <a:cs typeface="Arial" panose="020B0604020202020204" pitchFamily="34" charset="0"/>
              </a:rPr>
            </a:br>
            <a:r>
              <a:rPr lang="en-US" sz="4000" b="1" i="0" u="none" strike="noStrike" dirty="0">
                <a:effectLst/>
                <a:latin typeface="Arial" panose="020B0604020202020204" pitchFamily="34" charset="0"/>
                <a:cs typeface="Arial" panose="020B0604020202020204" pitchFamily="34" charset="0"/>
              </a:rPr>
              <a:t>The information in this presentation may include the views or recommendations of third parties and does not necessarily reflect the views of </a:t>
            </a:r>
            <a:br>
              <a:rPr lang="en-US" sz="4000" b="1" i="0" u="none" strike="noStrike" dirty="0">
                <a:effectLst/>
                <a:latin typeface="Arial" panose="020B0604020202020204" pitchFamily="34" charset="0"/>
                <a:cs typeface="Arial" panose="020B0604020202020204" pitchFamily="34" charset="0"/>
              </a:rPr>
            </a:br>
            <a:r>
              <a:rPr lang="en-US" sz="4000" b="1" i="0" u="none" strike="noStrike" dirty="0">
                <a:effectLst/>
                <a:latin typeface="Arial" panose="020B0604020202020204" pitchFamily="34" charset="0"/>
                <a:cs typeface="Arial" panose="020B0604020202020204" pitchFamily="34" charset="0"/>
              </a:rPr>
              <a:t>Tesla's Innovational Technologies or Tesla’s Harmonizing Products!</a:t>
            </a:r>
            <a:endParaRPr lang="en-US"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12991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163C88-C5F8-40FE-3EB3-27EC42D927A9}"/>
              </a:ext>
            </a:extLst>
          </p:cNvPr>
          <p:cNvSpPr txBox="1"/>
          <p:nvPr/>
        </p:nvSpPr>
        <p:spPr>
          <a:xfrm rot="10800000" flipH="1" flipV="1">
            <a:off x="76200" y="647700"/>
            <a:ext cx="18211800" cy="1297791"/>
          </a:xfrm>
          <a:prstGeom prst="rect">
            <a:avLst/>
          </a:prstGeom>
          <a:solidFill>
            <a:srgbClr val="FFFFFF"/>
          </a:solidFill>
        </p:spPr>
        <p:txBody>
          <a:bodyPr wrap="square" rtlCol="0">
            <a:spAutoFit/>
          </a:bodyPr>
          <a:lstStyle/>
          <a:p>
            <a:pPr marL="0" marR="0" lvl="0" indent="0" algn="ctr" defTabSz="914400" rtl="0" eaLnBrk="1" fontAlgn="auto" latinLnBrk="0" hangingPunct="1">
              <a:lnSpc>
                <a:spcPts val="9350"/>
              </a:lnSpc>
              <a:spcBef>
                <a:spcPts val="0"/>
              </a:spcBef>
              <a:spcAft>
                <a:spcPts val="0"/>
              </a:spcAft>
              <a:buClrTx/>
              <a:buSzTx/>
              <a:buFontTx/>
              <a:buNone/>
              <a:tabLst/>
              <a:defRPr/>
            </a:pPr>
            <a:r>
              <a:rPr lang="en-US" sz="8000" b="1" i="1" dirty="0">
                <a:solidFill>
                  <a:srgbClr val="0000FF"/>
                </a:solidFill>
                <a:latin typeface="Arial" panose="020B0604020202020204" pitchFamily="34" charset="0"/>
                <a:cs typeface="Arial" panose="020B0604020202020204" pitchFamily="34" charset="0"/>
              </a:rPr>
              <a:t>Which Shape Resonates with You?</a:t>
            </a:r>
            <a:endParaRPr kumimoji="0" lang="en-US" sz="8000" b="1" i="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pic>
        <p:nvPicPr>
          <p:cNvPr id="3" name="Picture 2" descr="Different shapes of different shapes and colors&#10;&#10;AI-generated content may be incorrect.">
            <a:extLst>
              <a:ext uri="{FF2B5EF4-FFF2-40B4-BE49-F238E27FC236}">
                <a16:creationId xmlns:a16="http://schemas.microsoft.com/office/drawing/2014/main" id="{8D5A20A7-7287-E415-C94A-BD84E3281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183" y="2360023"/>
            <a:ext cx="14171634" cy="7510560"/>
          </a:xfrm>
          <a:prstGeom prst="rect">
            <a:avLst/>
          </a:prstGeom>
        </p:spPr>
      </p:pic>
    </p:spTree>
    <p:extLst>
      <p:ext uri="{BB962C8B-B14F-4D97-AF65-F5344CB8AC3E}">
        <p14:creationId xmlns:p14="http://schemas.microsoft.com/office/powerpoint/2010/main" val="11809114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1898232D-1D97-4673-A093-BB6F568996E5}"/>
              </a:ext>
            </a:extLst>
          </p:cNvPr>
          <p:cNvSpPr txBox="1"/>
          <p:nvPr/>
        </p:nvSpPr>
        <p:spPr>
          <a:xfrm rot="10800000" flipH="1" flipV="1">
            <a:off x="90055" y="10391"/>
            <a:ext cx="18211800" cy="1206612"/>
          </a:xfrm>
          <a:prstGeom prst="rect">
            <a:avLst/>
          </a:prstGeom>
          <a:noFill/>
        </p:spPr>
        <p:txBody>
          <a:bodyPr wrap="square" rtlCol="0">
            <a:spAutoFit/>
          </a:bodyPr>
          <a:lstStyle/>
          <a:p>
            <a:pPr marL="0" marR="0" lvl="0" indent="0" algn="ctr" defTabSz="914400" rtl="0" eaLnBrk="1" fontAlgn="auto" latinLnBrk="0" hangingPunct="1">
              <a:lnSpc>
                <a:spcPts val="9350"/>
              </a:lnSpc>
              <a:spcBef>
                <a:spcPts val="0"/>
              </a:spcBef>
              <a:spcAft>
                <a:spcPts val="0"/>
              </a:spcAft>
              <a:buClrTx/>
              <a:buSzTx/>
              <a:buFontTx/>
              <a:buNone/>
              <a:tabLst/>
              <a:defRPr/>
            </a:pPr>
            <a:r>
              <a:rPr kumimoji="0" lang="en-US" sz="6600" b="1" i="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Choose your </a:t>
            </a:r>
            <a:r>
              <a:rPr lang="en-US" sz="6600" b="1" i="1" dirty="0">
                <a:solidFill>
                  <a:srgbClr val="0000FF"/>
                </a:solidFill>
                <a:latin typeface="Arial" panose="020B0604020202020204" pitchFamily="34" charset="0"/>
                <a:cs typeface="Arial" panose="020B0604020202020204" pitchFamily="34" charset="0"/>
              </a:rPr>
              <a:t>Design</a:t>
            </a:r>
            <a:endParaRPr kumimoji="0" lang="en-US" sz="6600" b="1" i="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E365A3D-7F53-F42C-1283-54AD95B4DF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1333500"/>
            <a:ext cx="13404342" cy="8700370"/>
          </a:xfrm>
          <a:prstGeom prst="rect">
            <a:avLst/>
          </a:prstGeom>
        </p:spPr>
      </p:pic>
    </p:spTree>
    <p:extLst>
      <p:ext uri="{BB962C8B-B14F-4D97-AF65-F5344CB8AC3E}">
        <p14:creationId xmlns:p14="http://schemas.microsoft.com/office/powerpoint/2010/main" val="37605365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 y="1208904"/>
            <a:ext cx="18287999" cy="1205458"/>
          </a:xfrm>
          <a:prstGeom prst="rect">
            <a:avLst/>
          </a:prstGeom>
        </p:spPr>
        <p:txBody>
          <a:bodyPr wrap="square" lIns="0" tIns="0" rIns="0" bIns="0" rtlCol="0" anchor="t">
            <a:spAutoFit/>
          </a:bodyPr>
          <a:lstStyle/>
          <a:p>
            <a:pPr algn="ctr">
              <a:lnSpc>
                <a:spcPts val="9350"/>
              </a:lnSpc>
            </a:pPr>
            <a:r>
              <a:rPr lang="en-US" sz="8800" b="1" i="1" dirty="0">
                <a:solidFill>
                  <a:srgbClr val="0000FF"/>
                </a:solidFill>
                <a:latin typeface="Arial" panose="020B0604020202020204" pitchFamily="34" charset="0"/>
                <a:cs typeface="Arial" panose="020B0604020202020204" pitchFamily="34" charset="0"/>
              </a:rPr>
              <a:t>Yin Yang Style Pendants</a:t>
            </a:r>
          </a:p>
        </p:txBody>
      </p:sp>
      <p:pic>
        <p:nvPicPr>
          <p:cNvPr id="6" name="Picture 5">
            <a:extLst>
              <a:ext uri="{FF2B5EF4-FFF2-40B4-BE49-F238E27FC236}">
                <a16:creationId xmlns:a16="http://schemas.microsoft.com/office/drawing/2014/main" id="{727C9698-E344-6679-B73B-7884A04F0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404" y="3390900"/>
            <a:ext cx="17075192" cy="4642678"/>
          </a:xfrm>
          <a:prstGeom prst="rect">
            <a:avLst/>
          </a:prstGeom>
        </p:spPr>
      </p:pic>
    </p:spTree>
    <p:extLst>
      <p:ext uri="{BB962C8B-B14F-4D97-AF65-F5344CB8AC3E}">
        <p14:creationId xmlns:p14="http://schemas.microsoft.com/office/powerpoint/2010/main" val="1224961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721BE-8DEE-EC2F-B66F-9D972B802E23}"/>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70D63193-8DE8-1512-8B22-359862B0FC9F}"/>
              </a:ext>
            </a:extLst>
          </p:cNvPr>
          <p:cNvSpPr txBox="1"/>
          <p:nvPr/>
        </p:nvSpPr>
        <p:spPr>
          <a:xfrm>
            <a:off x="139701" y="218650"/>
            <a:ext cx="18287999" cy="1114279"/>
          </a:xfrm>
          <a:prstGeom prst="rect">
            <a:avLst/>
          </a:prstGeom>
        </p:spPr>
        <p:txBody>
          <a:bodyPr wrap="square" lIns="0" tIns="0" rIns="0" bIns="0" rtlCol="0" anchor="t">
            <a:spAutoFit/>
          </a:bodyPr>
          <a:lstStyle/>
          <a:p>
            <a:pPr algn="ctr">
              <a:lnSpc>
                <a:spcPts val="9350"/>
              </a:lnSpc>
            </a:pPr>
            <a:r>
              <a:rPr lang="en-US" sz="7200" b="1" i="1" dirty="0">
                <a:solidFill>
                  <a:srgbClr val="0000FF"/>
                </a:solidFill>
                <a:latin typeface="Arial" panose="020B0604020202020204" pitchFamily="34" charset="0"/>
                <a:cs typeface="Arial" panose="020B0604020202020204" pitchFamily="34" charset="0"/>
              </a:rPr>
              <a:t>Testing the Products</a:t>
            </a:r>
          </a:p>
        </p:txBody>
      </p:sp>
      <p:sp>
        <p:nvSpPr>
          <p:cNvPr id="4" name="TextBox 3">
            <a:extLst>
              <a:ext uri="{FF2B5EF4-FFF2-40B4-BE49-F238E27FC236}">
                <a16:creationId xmlns:a16="http://schemas.microsoft.com/office/drawing/2014/main" id="{DA87689C-D217-E4BC-6FFD-A2309354089E}"/>
              </a:ext>
            </a:extLst>
          </p:cNvPr>
          <p:cNvSpPr txBox="1"/>
          <p:nvPr/>
        </p:nvSpPr>
        <p:spPr>
          <a:xfrm>
            <a:off x="150240" y="1471101"/>
            <a:ext cx="18309771" cy="769441"/>
          </a:xfrm>
          <a:prstGeom prst="rect">
            <a:avLst/>
          </a:prstGeom>
          <a:noFill/>
        </p:spPr>
        <p:txBody>
          <a:bodyPr wrap="square">
            <a:spAutoFit/>
          </a:bodyPr>
          <a:lstStyle/>
          <a:p>
            <a:pPr algn="ctr"/>
            <a:r>
              <a:rPr lang="en-AU" sz="4400" b="1" i="1" dirty="0">
                <a:solidFill>
                  <a:srgbClr val="FF0000"/>
                </a:solidFill>
                <a:latin typeface="Arial" panose="020B0604020202020204" pitchFamily="34" charset="0"/>
                <a:cs typeface="Arial" panose="020B0604020202020204" pitchFamily="34" charset="0"/>
              </a:rPr>
              <a:t>Kirlian photography, Aura Photography, </a:t>
            </a:r>
            <a:r>
              <a:rPr lang="en-AU" sz="4400" b="1" i="1" dirty="0" err="1">
                <a:solidFill>
                  <a:srgbClr val="FF0000"/>
                </a:solidFill>
                <a:latin typeface="Arial" panose="020B0604020202020204" pitchFamily="34" charset="0"/>
                <a:cs typeface="Arial" panose="020B0604020202020204" pitchFamily="34" charset="0"/>
              </a:rPr>
              <a:t>Ryudoroku</a:t>
            </a:r>
            <a:r>
              <a:rPr lang="en-AU" sz="4400" b="1" i="1" dirty="0">
                <a:solidFill>
                  <a:srgbClr val="FF0000"/>
                </a:solidFill>
                <a:latin typeface="Arial" panose="020B0604020202020204" pitchFamily="34" charset="0"/>
                <a:cs typeface="Arial" panose="020B0604020202020204" pitchFamily="34" charset="0"/>
              </a:rPr>
              <a:t> Tests…</a:t>
            </a:r>
          </a:p>
        </p:txBody>
      </p:sp>
      <p:pic>
        <p:nvPicPr>
          <p:cNvPr id="5" name="Picture 4">
            <a:extLst>
              <a:ext uri="{FF2B5EF4-FFF2-40B4-BE49-F238E27FC236}">
                <a16:creationId xmlns:a16="http://schemas.microsoft.com/office/drawing/2014/main" id="{CA1C3306-B904-BB15-DAD3-22C4A56C9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40" y="2736662"/>
            <a:ext cx="3962400" cy="6611006"/>
          </a:xfrm>
          <a:prstGeom prst="rect">
            <a:avLst/>
          </a:prstGeom>
        </p:spPr>
      </p:pic>
      <p:pic>
        <p:nvPicPr>
          <p:cNvPr id="9" name="Picture 8" descr="A close-up of a snowflake&#10;&#10;AI-generated content may be incorrect.">
            <a:extLst>
              <a:ext uri="{FF2B5EF4-FFF2-40B4-BE49-F238E27FC236}">
                <a16:creationId xmlns:a16="http://schemas.microsoft.com/office/drawing/2014/main" id="{AFF542D4-5A1A-F07E-5074-D44882C24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9720" y="7048500"/>
            <a:ext cx="4000172" cy="2570877"/>
          </a:xfrm>
          <a:prstGeom prst="rect">
            <a:avLst/>
          </a:prstGeom>
        </p:spPr>
      </p:pic>
      <p:pic>
        <p:nvPicPr>
          <p:cNvPr id="13" name="Picture 12" descr="A close-up of a digital oscilloscope&#10;&#10;AI-generated content may be incorrect.">
            <a:extLst>
              <a:ext uri="{FF2B5EF4-FFF2-40B4-BE49-F238E27FC236}">
                <a16:creationId xmlns:a16="http://schemas.microsoft.com/office/drawing/2014/main" id="{235C1A59-9B23-64AF-54A8-3AD96D041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31513" y="4775123"/>
            <a:ext cx="2936585" cy="2000549"/>
          </a:xfrm>
          <a:prstGeom prst="rect">
            <a:avLst/>
          </a:prstGeom>
        </p:spPr>
      </p:pic>
      <p:pic>
        <p:nvPicPr>
          <p:cNvPr id="15" name="Picture 14" descr="A book cover with a purple keyboard&#10;&#10;AI-generated content may be incorrect.">
            <a:extLst>
              <a:ext uri="{FF2B5EF4-FFF2-40B4-BE49-F238E27FC236}">
                <a16:creationId xmlns:a16="http://schemas.microsoft.com/office/drawing/2014/main" id="{6AC49067-58A7-4570-53E6-D23289920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8280" y="2857500"/>
            <a:ext cx="3732571" cy="5946073"/>
          </a:xfrm>
          <a:prstGeom prst="rect">
            <a:avLst/>
          </a:prstGeom>
        </p:spPr>
      </p:pic>
      <p:pic>
        <p:nvPicPr>
          <p:cNvPr id="17" name="Picture 16" descr="A person sitting in a chair&#10;&#10;AI-generated content may be incorrect.">
            <a:extLst>
              <a:ext uri="{FF2B5EF4-FFF2-40B4-BE49-F238E27FC236}">
                <a16:creationId xmlns:a16="http://schemas.microsoft.com/office/drawing/2014/main" id="{72A8DB55-B9D0-48F5-9476-F80AABAE14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1044" y="3206473"/>
            <a:ext cx="5382164" cy="5248126"/>
          </a:xfrm>
          <a:prstGeom prst="rect">
            <a:avLst/>
          </a:prstGeom>
        </p:spPr>
      </p:pic>
      <p:pic>
        <p:nvPicPr>
          <p:cNvPr id="19" name="Picture 18" descr="A close-up of a radio&#10;&#10;AI-generated content may be incorrect.">
            <a:extLst>
              <a:ext uri="{FF2B5EF4-FFF2-40B4-BE49-F238E27FC236}">
                <a16:creationId xmlns:a16="http://schemas.microsoft.com/office/drawing/2014/main" id="{BE8772C7-59C2-F68C-21F1-FF91538819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01285" y="2636741"/>
            <a:ext cx="3040162" cy="1865554"/>
          </a:xfrm>
          <a:prstGeom prst="rect">
            <a:avLst/>
          </a:prstGeom>
        </p:spPr>
      </p:pic>
    </p:spTree>
    <p:extLst>
      <p:ext uri="{BB962C8B-B14F-4D97-AF65-F5344CB8AC3E}">
        <p14:creationId xmlns:p14="http://schemas.microsoft.com/office/powerpoint/2010/main" val="18079538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E51D0-D7FB-D426-EA89-561814CA4B9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8E7BF66-1993-9F89-C95F-3D80D2508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9200" y="0"/>
            <a:ext cx="7929563" cy="10287000"/>
          </a:xfrm>
          <a:prstGeom prst="rect">
            <a:avLst/>
          </a:prstGeom>
        </p:spPr>
      </p:pic>
      <p:sp>
        <p:nvSpPr>
          <p:cNvPr id="2" name="TextBox 1">
            <a:extLst>
              <a:ext uri="{FF2B5EF4-FFF2-40B4-BE49-F238E27FC236}">
                <a16:creationId xmlns:a16="http://schemas.microsoft.com/office/drawing/2014/main" id="{288207C5-EB89-0183-C47D-DB42D6B03C59}"/>
              </a:ext>
            </a:extLst>
          </p:cNvPr>
          <p:cNvSpPr txBox="1"/>
          <p:nvPr/>
        </p:nvSpPr>
        <p:spPr>
          <a:xfrm>
            <a:off x="0" y="2628900"/>
            <a:ext cx="8686800" cy="5447645"/>
          </a:xfrm>
          <a:prstGeom prst="rect">
            <a:avLst/>
          </a:prstGeom>
          <a:noFill/>
        </p:spPr>
        <p:txBody>
          <a:bodyPr wrap="square" rtlCol="0">
            <a:spAutoFit/>
          </a:bodyPr>
          <a:lstStyle/>
          <a:p>
            <a:pPr algn="ctr"/>
            <a:r>
              <a:rPr lang="en-AU" sz="6600" b="1" i="1" dirty="0">
                <a:solidFill>
                  <a:srgbClr val="0000FF"/>
                </a:solidFill>
                <a:latin typeface="Arial" panose="020B0604020202020204" pitchFamily="34" charset="0"/>
                <a:cs typeface="Arial" panose="020B0604020202020204" pitchFamily="34" charset="0"/>
              </a:rPr>
              <a:t>Aura Photo of me</a:t>
            </a:r>
          </a:p>
          <a:p>
            <a:pPr algn="ctr"/>
            <a:r>
              <a:rPr lang="en-AU" sz="6600" b="1" i="1" dirty="0">
                <a:solidFill>
                  <a:srgbClr val="0000FF"/>
                </a:solidFill>
                <a:latin typeface="Arial" panose="020B0604020202020204" pitchFamily="34" charset="0"/>
                <a:cs typeface="Arial" panose="020B0604020202020204" pitchFamily="34" charset="0"/>
              </a:rPr>
              <a:t>Wearing a pendant</a:t>
            </a:r>
          </a:p>
          <a:p>
            <a:pPr algn="ctr"/>
            <a:endParaRPr lang="en-AU" sz="5400" dirty="0">
              <a:solidFill>
                <a:srgbClr val="0000FF"/>
              </a:solidFill>
              <a:latin typeface="Arial" panose="020B0604020202020204" pitchFamily="34" charset="0"/>
              <a:cs typeface="Arial" panose="020B0604020202020204" pitchFamily="34" charset="0"/>
            </a:endParaRPr>
          </a:p>
          <a:p>
            <a:pPr algn="ctr"/>
            <a:r>
              <a:rPr lang="en-AU" sz="5400" b="1" i="1" dirty="0">
                <a:latin typeface="Arial" panose="020B0604020202020204" pitchFamily="34" charset="0"/>
                <a:cs typeface="Arial" panose="020B0604020202020204" pitchFamily="34" charset="0"/>
              </a:rPr>
              <a:t>Beautiful Golden Aura wearing my 14-sided </a:t>
            </a:r>
            <a:br>
              <a:rPr lang="en-AU" sz="5400" b="1" i="1" dirty="0">
                <a:latin typeface="Arial" panose="020B0604020202020204" pitchFamily="34" charset="0"/>
                <a:cs typeface="Arial" panose="020B0604020202020204" pitchFamily="34" charset="0"/>
              </a:rPr>
            </a:br>
            <a:r>
              <a:rPr lang="en-AU" sz="5400" b="1" i="1" dirty="0">
                <a:latin typeface="Arial" panose="020B0604020202020204" pitchFamily="34" charset="0"/>
                <a:cs typeface="Arial" panose="020B0604020202020204" pitchFamily="34" charset="0"/>
              </a:rPr>
              <a:t>Yin Yang Pendant </a:t>
            </a:r>
          </a:p>
        </p:txBody>
      </p:sp>
      <p:sp>
        <p:nvSpPr>
          <p:cNvPr id="3" name="TextBox 2">
            <a:extLst>
              <a:ext uri="{FF2B5EF4-FFF2-40B4-BE49-F238E27FC236}">
                <a16:creationId xmlns:a16="http://schemas.microsoft.com/office/drawing/2014/main" id="{2662AC40-3DC9-122E-2175-58D1EF5DBF90}"/>
              </a:ext>
            </a:extLst>
          </p:cNvPr>
          <p:cNvSpPr txBox="1"/>
          <p:nvPr/>
        </p:nvSpPr>
        <p:spPr>
          <a:xfrm>
            <a:off x="0" y="723900"/>
            <a:ext cx="9144000" cy="1015663"/>
          </a:xfrm>
          <a:prstGeom prst="rect">
            <a:avLst/>
          </a:prstGeom>
          <a:noFill/>
        </p:spPr>
        <p:txBody>
          <a:bodyPr wrap="square" rtlCol="0">
            <a:spAutoFit/>
          </a:bodyPr>
          <a:lstStyle/>
          <a:p>
            <a:pPr algn="ctr"/>
            <a:r>
              <a:rPr lang="en-AU" sz="6000" b="1" i="1" dirty="0">
                <a:solidFill>
                  <a:srgbClr val="FF0000"/>
                </a:solidFill>
                <a:latin typeface="Arial" panose="020B0604020202020204" pitchFamily="34" charset="0"/>
                <a:cs typeface="Arial" panose="020B0604020202020204" pitchFamily="34" charset="0"/>
              </a:rPr>
              <a:t>Energetic Effects</a:t>
            </a:r>
          </a:p>
        </p:txBody>
      </p:sp>
    </p:spTree>
    <p:extLst>
      <p:ext uri="{BB962C8B-B14F-4D97-AF65-F5344CB8AC3E}">
        <p14:creationId xmlns:p14="http://schemas.microsoft.com/office/powerpoint/2010/main" val="18934177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26FB9-BC27-81E9-3136-C30727EF99B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3BF52A0-7317-8271-7A16-EF98B3D6CD34}"/>
              </a:ext>
            </a:extLst>
          </p:cNvPr>
          <p:cNvSpPr txBox="1"/>
          <p:nvPr/>
        </p:nvSpPr>
        <p:spPr>
          <a:xfrm>
            <a:off x="-10886" y="495300"/>
            <a:ext cx="18309771" cy="9848850"/>
          </a:xfrm>
          <a:prstGeom prst="rect">
            <a:avLst/>
          </a:prstGeom>
          <a:noFill/>
        </p:spPr>
        <p:txBody>
          <a:bodyPr wrap="square">
            <a:spAutoFit/>
          </a:bodyPr>
          <a:lstStyle/>
          <a:p>
            <a:pPr algn="ctr"/>
            <a:r>
              <a:rPr lang="en-AU" sz="6600" b="1" i="1" dirty="0">
                <a:solidFill>
                  <a:srgbClr val="0000FF"/>
                </a:solidFill>
                <a:latin typeface="Arial" panose="020B0604020202020204" pitchFamily="34" charset="0"/>
                <a:cs typeface="Arial" panose="020B0604020202020204" pitchFamily="34" charset="0"/>
              </a:rPr>
              <a:t>KIRLIAN DIAGNOSTIC PHOTOGRAPHY</a:t>
            </a:r>
          </a:p>
          <a:p>
            <a:pPr algn="ctr"/>
            <a:endParaRPr lang="en-AU" sz="3200" b="1" dirty="0">
              <a:latin typeface="Arial" panose="020B0604020202020204" pitchFamily="34" charset="0"/>
              <a:cs typeface="Arial" panose="020B0604020202020204" pitchFamily="34" charset="0"/>
            </a:endParaRPr>
          </a:p>
          <a:p>
            <a:pPr algn="ctr"/>
            <a:r>
              <a:rPr lang="en-AU" sz="3200" b="1" dirty="0">
                <a:latin typeface="Arial" panose="020B0604020202020204" pitchFamily="34" charset="0"/>
                <a:cs typeface="Arial" panose="020B0604020202020204" pitchFamily="34" charset="0"/>
              </a:rPr>
              <a:t>The below slide shows the results of Kirlian biofeedback testing on a random person.</a:t>
            </a:r>
          </a:p>
          <a:p>
            <a:pPr algn="ctr"/>
            <a:endParaRPr lang="en-AU" sz="3200" b="1" dirty="0">
              <a:latin typeface="Arial" panose="020B0604020202020204" pitchFamily="34" charset="0"/>
              <a:cs typeface="Arial" panose="020B0604020202020204" pitchFamily="34" charset="0"/>
            </a:endParaRPr>
          </a:p>
          <a:p>
            <a:pPr algn="ctr"/>
            <a:r>
              <a:rPr lang="en-AU" sz="4000" b="1" i="1" dirty="0">
                <a:solidFill>
                  <a:srgbClr val="FF0000"/>
                </a:solidFill>
                <a:latin typeface="Arial" panose="020B0604020202020204" pitchFamily="34" charset="0"/>
                <a:cs typeface="Arial" panose="020B0604020202020204" pitchFamily="34" charset="0"/>
              </a:rPr>
              <a:t>You can see the difference in strength of the energy field </a:t>
            </a:r>
            <a:br>
              <a:rPr lang="en-AU" sz="4000" b="1" i="1" dirty="0">
                <a:solidFill>
                  <a:srgbClr val="FF0000"/>
                </a:solidFill>
                <a:latin typeface="Arial" panose="020B0604020202020204" pitchFamily="34" charset="0"/>
                <a:cs typeface="Arial" panose="020B0604020202020204" pitchFamily="34" charset="0"/>
              </a:rPr>
            </a:br>
            <a:r>
              <a:rPr lang="en-AU" sz="4000" b="1" i="1" dirty="0">
                <a:latin typeface="Arial" panose="020B0604020202020204" pitchFamily="34" charset="0"/>
                <a:cs typeface="Arial" panose="020B0604020202020204" pitchFamily="34" charset="0"/>
              </a:rPr>
              <a:t>over just 20 minutes wearing a Tesla’s Pendant.  </a:t>
            </a:r>
          </a:p>
          <a:p>
            <a:pPr algn="ctr"/>
            <a:r>
              <a:rPr lang="en-AU" sz="4000" b="1" i="1" dirty="0">
                <a:solidFill>
                  <a:srgbClr val="FF0000"/>
                </a:solidFill>
                <a:latin typeface="Arial" panose="020B0604020202020204" pitchFamily="34" charset="0"/>
                <a:cs typeface="Arial" panose="020B0604020202020204" pitchFamily="34" charset="0"/>
              </a:rPr>
              <a:t>And then the huge difference after 28 days!</a:t>
            </a:r>
          </a:p>
          <a:p>
            <a:pPr algn="ctr"/>
            <a:br>
              <a:rPr lang="en-AU" sz="3200" b="1" dirty="0">
                <a:latin typeface="Arial" panose="020B0604020202020204" pitchFamily="34" charset="0"/>
                <a:cs typeface="Arial" panose="020B0604020202020204" pitchFamily="34" charset="0"/>
              </a:rPr>
            </a:br>
            <a:r>
              <a:rPr lang="en-AU" sz="3200" b="1" dirty="0">
                <a:solidFill>
                  <a:srgbClr val="0000FF"/>
                </a:solidFill>
                <a:latin typeface="Arial" panose="020B0604020202020204" pitchFamily="34" charset="0"/>
                <a:cs typeface="Arial" panose="020B0604020202020204" pitchFamily="34" charset="0"/>
              </a:rPr>
              <a:t>Kirlian photography measures energy around the fingers. </a:t>
            </a:r>
            <a:br>
              <a:rPr lang="en-AU" sz="3200" b="1" dirty="0">
                <a:latin typeface="Arial" panose="020B0604020202020204" pitchFamily="34" charset="0"/>
                <a:cs typeface="Arial" panose="020B0604020202020204" pitchFamily="34" charset="0"/>
              </a:rPr>
            </a:br>
            <a:br>
              <a:rPr lang="en-AU" sz="3200" b="1" dirty="0">
                <a:latin typeface="Arial" panose="020B0604020202020204" pitchFamily="34" charset="0"/>
                <a:cs typeface="Arial" panose="020B0604020202020204" pitchFamily="34" charset="0"/>
              </a:rPr>
            </a:br>
            <a:r>
              <a:rPr lang="en-AU" sz="3200" b="1" dirty="0">
                <a:latin typeface="Arial" panose="020B0604020202020204" pitchFamily="34" charset="0"/>
                <a:cs typeface="Arial" panose="020B0604020202020204" pitchFamily="34" charset="0"/>
              </a:rPr>
              <a:t>The fingertips are placed on a biofeedback pad.</a:t>
            </a:r>
            <a:br>
              <a:rPr lang="en-AU" sz="3200" b="1" dirty="0">
                <a:latin typeface="Arial" panose="020B0604020202020204" pitchFamily="34" charset="0"/>
                <a:cs typeface="Arial" panose="020B0604020202020204" pitchFamily="34" charset="0"/>
              </a:rPr>
            </a:br>
            <a:r>
              <a:rPr lang="en-AU" sz="3200" b="1" dirty="0">
                <a:latin typeface="Arial" panose="020B0604020202020204" pitchFamily="34" charset="0"/>
                <a:cs typeface="Arial" panose="020B0604020202020204" pitchFamily="34" charset="0"/>
              </a:rPr>
              <a:t> </a:t>
            </a:r>
            <a:br>
              <a:rPr lang="en-AU" sz="3200" b="1" dirty="0">
                <a:latin typeface="Arial" panose="020B0604020202020204" pitchFamily="34" charset="0"/>
                <a:cs typeface="Arial" panose="020B0604020202020204" pitchFamily="34" charset="0"/>
              </a:rPr>
            </a:br>
            <a:r>
              <a:rPr lang="en-AU" sz="3200" b="1" dirty="0">
                <a:solidFill>
                  <a:srgbClr val="0000FF"/>
                </a:solidFill>
                <a:latin typeface="Arial" panose="020B0604020202020204" pitchFamily="34" charset="0"/>
                <a:cs typeface="Arial" panose="020B0604020202020204" pitchFamily="34" charset="0"/>
              </a:rPr>
              <a:t>The information about the energy flow in the body </a:t>
            </a:r>
            <a:br>
              <a:rPr lang="en-AU" sz="3200" b="1" dirty="0">
                <a:solidFill>
                  <a:srgbClr val="0000FF"/>
                </a:solidFill>
                <a:latin typeface="Arial" panose="020B0604020202020204" pitchFamily="34" charset="0"/>
                <a:cs typeface="Arial" panose="020B0604020202020204" pitchFamily="34" charset="0"/>
              </a:rPr>
            </a:br>
            <a:r>
              <a:rPr lang="en-AU" sz="3200" b="1" dirty="0">
                <a:solidFill>
                  <a:srgbClr val="0000FF"/>
                </a:solidFill>
                <a:latin typeface="Arial" panose="020B0604020202020204" pitchFamily="34" charset="0"/>
                <a:cs typeface="Arial" panose="020B0604020202020204" pitchFamily="34" charset="0"/>
              </a:rPr>
              <a:t>is recorded and displayed by the computer.</a:t>
            </a:r>
          </a:p>
          <a:p>
            <a:pPr algn="ctr"/>
            <a:endParaRPr lang="en-AU" sz="3200" b="1" dirty="0">
              <a:latin typeface="Arial" panose="020B0604020202020204" pitchFamily="34" charset="0"/>
              <a:cs typeface="Arial" panose="020B0604020202020204" pitchFamily="34" charset="0"/>
            </a:endParaRPr>
          </a:p>
          <a:p>
            <a:pPr algn="ctr"/>
            <a:r>
              <a:rPr lang="en-AU" sz="3200" b="1" dirty="0">
                <a:latin typeface="Arial" panose="020B0604020202020204" pitchFamily="34" charset="0"/>
                <a:cs typeface="Arial" panose="020B0604020202020204" pitchFamily="34" charset="0"/>
              </a:rPr>
              <a:t>This testing is used for diagnosis in many hospitals </a:t>
            </a:r>
            <a:br>
              <a:rPr lang="en-AU" sz="3200" b="1" dirty="0">
                <a:latin typeface="Arial" panose="020B0604020202020204" pitchFamily="34" charset="0"/>
                <a:cs typeface="Arial" panose="020B0604020202020204" pitchFamily="34" charset="0"/>
              </a:rPr>
            </a:br>
            <a:r>
              <a:rPr lang="en-AU" sz="3200" b="1" dirty="0">
                <a:latin typeface="Arial" panose="020B0604020202020204" pitchFamily="34" charset="0"/>
                <a:cs typeface="Arial" panose="020B0604020202020204" pitchFamily="34" charset="0"/>
              </a:rPr>
              <a:t>in Eastern Europe claiming 98% accuracy.</a:t>
            </a:r>
          </a:p>
          <a:p>
            <a:pPr algn="ctr"/>
            <a:endParaRPr lang="en-AU"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47947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E24EF-84E9-905C-2BEC-818AEF471FE4}"/>
            </a:ext>
          </a:extLst>
        </p:cNvPr>
        <p:cNvGrpSpPr/>
        <p:nvPr/>
      </p:nvGrpSpPr>
      <p:grpSpPr>
        <a:xfrm>
          <a:off x="0" y="0"/>
          <a:ext cx="0" cy="0"/>
          <a:chOff x="0" y="0"/>
          <a:chExt cx="0" cy="0"/>
        </a:xfrm>
      </p:grpSpPr>
      <p:pic>
        <p:nvPicPr>
          <p:cNvPr id="5" name="Picture 4" descr="A diagram of a person's energy&#10;&#10;AI-generated content may be incorrect.">
            <a:extLst>
              <a:ext uri="{FF2B5EF4-FFF2-40B4-BE49-F238E27FC236}">
                <a16:creationId xmlns:a16="http://schemas.microsoft.com/office/drawing/2014/main" id="{383D0E03-6319-599E-3D6F-80B6170F8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655" y="951131"/>
            <a:ext cx="13622689" cy="9373969"/>
          </a:xfrm>
          <a:prstGeom prst="rect">
            <a:avLst/>
          </a:prstGeom>
        </p:spPr>
      </p:pic>
      <p:sp>
        <p:nvSpPr>
          <p:cNvPr id="8" name="TextBox 7">
            <a:extLst>
              <a:ext uri="{FF2B5EF4-FFF2-40B4-BE49-F238E27FC236}">
                <a16:creationId xmlns:a16="http://schemas.microsoft.com/office/drawing/2014/main" id="{9D378E2A-8387-1D82-9ED6-597F79917247}"/>
              </a:ext>
            </a:extLst>
          </p:cNvPr>
          <p:cNvSpPr txBox="1"/>
          <p:nvPr/>
        </p:nvSpPr>
        <p:spPr>
          <a:xfrm>
            <a:off x="152400" y="266700"/>
            <a:ext cx="18288000" cy="646331"/>
          </a:xfrm>
          <a:prstGeom prst="rect">
            <a:avLst/>
          </a:prstGeom>
          <a:noFill/>
        </p:spPr>
        <p:txBody>
          <a:bodyPr wrap="square">
            <a:spAutoFit/>
          </a:bodyPr>
          <a:lstStyle/>
          <a:p>
            <a:pPr algn="ctr"/>
            <a:r>
              <a:rPr lang="en-AU" sz="3600" b="1" i="1" dirty="0">
                <a:solidFill>
                  <a:srgbClr val="0000FF"/>
                </a:solidFill>
                <a:latin typeface="Arial" panose="020B0604020202020204" pitchFamily="34" charset="0"/>
                <a:cs typeface="Arial" panose="020B0604020202020204" pitchFamily="34" charset="0"/>
              </a:rPr>
              <a:t>KIRLIAN DIAGNOSTIC PHOTOGRAPHY</a:t>
            </a:r>
          </a:p>
        </p:txBody>
      </p:sp>
    </p:spTree>
    <p:extLst>
      <p:ext uri="{BB962C8B-B14F-4D97-AF65-F5344CB8AC3E}">
        <p14:creationId xmlns:p14="http://schemas.microsoft.com/office/powerpoint/2010/main" val="1694061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2F027-5F7C-D934-0AE4-89B4FB80A51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5B9B4F7-B241-0DDE-2AFA-78A40F33E525}"/>
              </a:ext>
            </a:extLst>
          </p:cNvPr>
          <p:cNvSpPr txBox="1"/>
          <p:nvPr/>
        </p:nvSpPr>
        <p:spPr>
          <a:xfrm>
            <a:off x="1943100" y="130099"/>
            <a:ext cx="14401800" cy="1171603"/>
          </a:xfrm>
          <a:prstGeom prst="rect">
            <a:avLst/>
          </a:prstGeom>
          <a:noFill/>
        </p:spPr>
        <p:txBody>
          <a:bodyPr wrap="square">
            <a:spAutoFit/>
          </a:bodyPr>
          <a:lstStyle/>
          <a:p>
            <a:pPr algn="ctr">
              <a:lnSpc>
                <a:spcPts val="9350"/>
              </a:lnSpc>
            </a:pPr>
            <a:r>
              <a:rPr lang="en-US" sz="6000" b="1" i="1" dirty="0">
                <a:solidFill>
                  <a:srgbClr val="0000FF"/>
                </a:solidFill>
                <a:latin typeface="Arial" panose="020B0604020202020204" pitchFamily="34" charset="0"/>
                <a:cs typeface="Arial" panose="020B0604020202020204" pitchFamily="34" charset="0"/>
              </a:rPr>
              <a:t>Phone Tags &amp; Laptop/Tablet Tags</a:t>
            </a:r>
          </a:p>
        </p:txBody>
      </p:sp>
      <p:sp>
        <p:nvSpPr>
          <p:cNvPr id="4" name="TextBox 3">
            <a:extLst>
              <a:ext uri="{FF2B5EF4-FFF2-40B4-BE49-F238E27FC236}">
                <a16:creationId xmlns:a16="http://schemas.microsoft.com/office/drawing/2014/main" id="{C149A799-2535-B5B0-BA81-A8E22ABC738A}"/>
              </a:ext>
            </a:extLst>
          </p:cNvPr>
          <p:cNvSpPr txBox="1"/>
          <p:nvPr/>
        </p:nvSpPr>
        <p:spPr>
          <a:xfrm>
            <a:off x="0" y="4457700"/>
            <a:ext cx="17830800" cy="5262979"/>
          </a:xfrm>
          <a:prstGeom prst="rect">
            <a:avLst/>
          </a:prstGeom>
          <a:noFill/>
        </p:spPr>
        <p:txBody>
          <a:bodyPr wrap="square">
            <a:spAutoFit/>
          </a:bodyPr>
          <a:lstStyle/>
          <a:p>
            <a:pPr algn="ctr">
              <a:tabLst>
                <a:tab pos="2637155" algn="ctr"/>
                <a:tab pos="5274310" algn="r"/>
              </a:tabLst>
            </a:pPr>
            <a:r>
              <a:rPr lang="en-AU" sz="6000" b="1" i="1" kern="150" dirty="0">
                <a:solidFill>
                  <a:srgbClr val="000000"/>
                </a:solidFill>
                <a:effectLst/>
                <a:latin typeface="Arial" panose="020B0604020202020204" pitchFamily="34" charset="0"/>
                <a:ea typeface="MS Mincho" panose="02020609040205080304" pitchFamily="49" charset="-128"/>
              </a:rPr>
              <a:t>Harmonizing the Microwave Radiation from </a:t>
            </a:r>
            <a:br>
              <a:rPr lang="en-AU" sz="6000" b="1" i="1" kern="150" dirty="0">
                <a:solidFill>
                  <a:srgbClr val="000000"/>
                </a:solidFill>
                <a:effectLst/>
                <a:latin typeface="Arial" panose="020B0604020202020204" pitchFamily="34" charset="0"/>
                <a:ea typeface="MS Mincho" panose="02020609040205080304" pitchFamily="49" charset="-128"/>
              </a:rPr>
            </a:br>
            <a:r>
              <a:rPr lang="en-AU" sz="6000" b="1" i="1" kern="150" dirty="0">
                <a:solidFill>
                  <a:srgbClr val="000000"/>
                </a:solidFill>
                <a:effectLst/>
                <a:latin typeface="Arial" panose="020B0604020202020204" pitchFamily="34" charset="0"/>
                <a:ea typeface="MS Mincho" panose="02020609040205080304" pitchFamily="49" charset="-128"/>
              </a:rPr>
              <a:t>Mobile Phones, Tablets &amp; Lap-tops</a:t>
            </a:r>
            <a:endParaRPr lang="en-AU" sz="6000" b="1" kern="150" dirty="0">
              <a:solidFill>
                <a:srgbClr val="000000"/>
              </a:solidFill>
              <a:effectLst/>
              <a:latin typeface="Mangal" panose="02040503050203030202" pitchFamily="18" charset="0"/>
              <a:ea typeface="MS Mincho" panose="02020609040205080304" pitchFamily="49" charset="-128"/>
            </a:endParaRPr>
          </a:p>
          <a:p>
            <a:pPr algn="ctr">
              <a:tabLst>
                <a:tab pos="2637155" algn="ctr"/>
                <a:tab pos="5274310" algn="r"/>
              </a:tabLst>
            </a:pPr>
            <a:r>
              <a:rPr lang="en-AU" sz="3600" b="1" kern="150" dirty="0">
                <a:solidFill>
                  <a:srgbClr val="000000"/>
                </a:solidFill>
                <a:effectLst/>
                <a:latin typeface="Arial" panose="020B0604020202020204" pitchFamily="34" charset="0"/>
                <a:ea typeface="MS Mincho" panose="02020609040205080304" pitchFamily="49" charset="-128"/>
              </a:rPr>
              <a:t> </a:t>
            </a:r>
            <a:endParaRPr lang="en-AU" sz="6000" b="1" kern="150" dirty="0">
              <a:solidFill>
                <a:srgbClr val="000000"/>
              </a:solidFill>
              <a:effectLst/>
              <a:latin typeface="Mangal" panose="02040503050203030202" pitchFamily="18" charset="0"/>
              <a:ea typeface="MS Mincho" panose="02020609040205080304" pitchFamily="49" charset="-128"/>
            </a:endParaRPr>
          </a:p>
          <a:p>
            <a:pPr algn="ctr">
              <a:tabLst>
                <a:tab pos="2637155" algn="ctr"/>
                <a:tab pos="5274310" algn="r"/>
              </a:tabLst>
            </a:pPr>
            <a:r>
              <a:rPr lang="en-AU" sz="6000" b="1" i="1" kern="150" dirty="0">
                <a:solidFill>
                  <a:srgbClr val="000000"/>
                </a:solidFill>
                <a:effectLst/>
                <a:latin typeface="Arial" panose="020B0604020202020204" pitchFamily="34" charset="0"/>
                <a:ea typeface="MS Mincho" panose="02020609040205080304" pitchFamily="49" charset="-128"/>
              </a:rPr>
              <a:t>+ Cell phones, Cordless phones, Smart Watches, Wireless Headphones, WiFi Routers </a:t>
            </a:r>
            <a:br>
              <a:rPr lang="en-AU" sz="6000" b="1" i="1" kern="150" dirty="0">
                <a:solidFill>
                  <a:srgbClr val="000000"/>
                </a:solidFill>
                <a:effectLst/>
                <a:latin typeface="Arial" panose="020B0604020202020204" pitchFamily="34" charset="0"/>
                <a:ea typeface="MS Mincho" panose="02020609040205080304" pitchFamily="49" charset="-128"/>
              </a:rPr>
            </a:br>
            <a:r>
              <a:rPr lang="en-AU" sz="6000" b="1" i="1" kern="150" dirty="0">
                <a:solidFill>
                  <a:srgbClr val="000000"/>
                </a:solidFill>
                <a:effectLst/>
                <a:latin typeface="Arial" panose="020B0604020202020204" pitchFamily="34" charset="0"/>
                <a:ea typeface="MS Mincho" panose="02020609040205080304" pitchFamily="49" charset="-128"/>
              </a:rPr>
              <a:t>&amp; other small electronic personal devices</a:t>
            </a:r>
          </a:p>
        </p:txBody>
      </p:sp>
      <p:pic>
        <p:nvPicPr>
          <p:cNvPr id="6" name="Picture 5">
            <a:extLst>
              <a:ext uri="{FF2B5EF4-FFF2-40B4-BE49-F238E27FC236}">
                <a16:creationId xmlns:a16="http://schemas.microsoft.com/office/drawing/2014/main" id="{F7DF8A54-E9BF-A5F4-42D3-363A91D300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1500" y="1714500"/>
            <a:ext cx="9067800" cy="2082752"/>
          </a:xfrm>
          <a:prstGeom prst="rect">
            <a:avLst/>
          </a:prstGeom>
        </p:spPr>
      </p:pic>
    </p:spTree>
    <p:extLst>
      <p:ext uri="{BB962C8B-B14F-4D97-AF65-F5344CB8AC3E}">
        <p14:creationId xmlns:p14="http://schemas.microsoft.com/office/powerpoint/2010/main" val="13127522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550372-D825-3DAB-742D-E9AB2868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9190" y="4340150"/>
            <a:ext cx="6995186" cy="1606700"/>
          </a:xfrm>
          <a:prstGeom prst="rect">
            <a:avLst/>
          </a:prstGeom>
        </p:spPr>
      </p:pic>
      <p:sp>
        <p:nvSpPr>
          <p:cNvPr id="3" name="TextBox 2">
            <a:extLst>
              <a:ext uri="{FF2B5EF4-FFF2-40B4-BE49-F238E27FC236}">
                <a16:creationId xmlns:a16="http://schemas.microsoft.com/office/drawing/2014/main" id="{80B4E943-27B3-1FCF-D1F9-ADEFBF9278B8}"/>
              </a:ext>
            </a:extLst>
          </p:cNvPr>
          <p:cNvSpPr txBox="1"/>
          <p:nvPr/>
        </p:nvSpPr>
        <p:spPr>
          <a:xfrm>
            <a:off x="4754783" y="2095500"/>
            <a:ext cx="9144000" cy="1365758"/>
          </a:xfrm>
          <a:prstGeom prst="rect">
            <a:avLst/>
          </a:prstGeom>
          <a:noFill/>
        </p:spPr>
        <p:txBody>
          <a:bodyPr wrap="square">
            <a:spAutoFit/>
          </a:bodyPr>
          <a:lstStyle/>
          <a:p>
            <a:pPr algn="ctr">
              <a:lnSpc>
                <a:spcPts val="9350"/>
              </a:lnSpc>
            </a:pPr>
            <a:r>
              <a:rPr lang="en-US" sz="9600" b="1" i="1" dirty="0">
                <a:solidFill>
                  <a:srgbClr val="0000FF"/>
                </a:solidFill>
                <a:latin typeface="Halant Medium Bold"/>
              </a:rPr>
              <a:t>Phone Tags</a:t>
            </a:r>
          </a:p>
        </p:txBody>
      </p:sp>
      <p:pic>
        <p:nvPicPr>
          <p:cNvPr id="5" name="Picture 4">
            <a:extLst>
              <a:ext uri="{FF2B5EF4-FFF2-40B4-BE49-F238E27FC236}">
                <a16:creationId xmlns:a16="http://schemas.microsoft.com/office/drawing/2014/main" id="{48C34864-3FE9-0A4A-095F-B54B90753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4" y="0"/>
            <a:ext cx="5438062" cy="10287000"/>
          </a:xfrm>
          <a:prstGeom prst="rect">
            <a:avLst/>
          </a:prstGeom>
        </p:spPr>
      </p:pic>
      <p:pic>
        <p:nvPicPr>
          <p:cNvPr id="8" name="Picture 7">
            <a:extLst>
              <a:ext uri="{FF2B5EF4-FFF2-40B4-BE49-F238E27FC236}">
                <a16:creationId xmlns:a16="http://schemas.microsoft.com/office/drawing/2014/main" id="{C5DACF74-643D-3FBF-DD8C-0B8B88E568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2379" y="0"/>
            <a:ext cx="5003405" cy="10287000"/>
          </a:xfrm>
          <a:prstGeom prst="rect">
            <a:avLst/>
          </a:prstGeom>
        </p:spPr>
      </p:pic>
    </p:spTree>
    <p:extLst>
      <p:ext uri="{BB962C8B-B14F-4D97-AF65-F5344CB8AC3E}">
        <p14:creationId xmlns:p14="http://schemas.microsoft.com/office/powerpoint/2010/main" val="13417285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41392" y="477813"/>
            <a:ext cx="13760609" cy="1205458"/>
            <a:chOff x="-7385032" y="-3478342"/>
            <a:chExt cx="16749839" cy="6789024"/>
          </a:xfrm>
        </p:grpSpPr>
        <p:sp>
          <p:nvSpPr>
            <p:cNvPr id="3" name="TextBox 3"/>
            <p:cNvSpPr txBox="1"/>
            <p:nvPr/>
          </p:nvSpPr>
          <p:spPr>
            <a:xfrm>
              <a:off x="-7385032" y="-3478342"/>
              <a:ext cx="16749839" cy="6789024"/>
            </a:xfrm>
            <a:prstGeom prst="rect">
              <a:avLst/>
            </a:prstGeom>
          </p:spPr>
          <p:txBody>
            <a:bodyPr wrap="square" lIns="0" tIns="0" rIns="0" bIns="0" rtlCol="0" anchor="t">
              <a:spAutoFit/>
            </a:bodyPr>
            <a:lstStyle/>
            <a:p>
              <a:pPr algn="ctr">
                <a:lnSpc>
                  <a:spcPts val="9350"/>
                </a:lnSpc>
              </a:pPr>
              <a:r>
                <a:rPr lang="en-US" sz="8500" b="1" i="1" dirty="0">
                  <a:solidFill>
                    <a:srgbClr val="0000FF"/>
                  </a:solidFill>
                  <a:latin typeface="Arial" panose="020B0604020202020204" pitchFamily="34" charset="0"/>
                  <a:cs typeface="Arial" panose="020B0604020202020204" pitchFamily="34" charset="0"/>
                </a:rPr>
                <a:t>Laptop/Tablet Tags</a:t>
              </a:r>
            </a:p>
          </p:txBody>
        </p:sp>
        <p:sp>
          <p:nvSpPr>
            <p:cNvPr id="4" name="TextBox 4"/>
            <p:cNvSpPr txBox="1"/>
            <p:nvPr/>
          </p:nvSpPr>
          <p:spPr>
            <a:xfrm>
              <a:off x="1" y="2293391"/>
              <a:ext cx="9364806" cy="334867"/>
            </a:xfrm>
            <a:prstGeom prst="rect">
              <a:avLst/>
            </a:prstGeom>
          </p:spPr>
          <p:txBody>
            <a:bodyPr wrap="square" lIns="0" tIns="0" rIns="0" bIns="0" rtlCol="0" anchor="t">
              <a:spAutoFit/>
            </a:bodyPr>
            <a:lstStyle/>
            <a:p>
              <a:pPr>
                <a:lnSpc>
                  <a:spcPts val="2730"/>
                </a:lnSpc>
              </a:pPr>
              <a:endParaRPr lang="en-US" sz="6000" dirty="0">
                <a:solidFill>
                  <a:srgbClr val="103779"/>
                </a:solidFill>
                <a:latin typeface="Assistant Regular"/>
              </a:endParaRPr>
            </a:p>
          </p:txBody>
        </p:sp>
      </p:grpSp>
      <p:pic>
        <p:nvPicPr>
          <p:cNvPr id="7" name="Picture 6">
            <a:extLst>
              <a:ext uri="{FF2B5EF4-FFF2-40B4-BE49-F238E27FC236}">
                <a16:creationId xmlns:a16="http://schemas.microsoft.com/office/drawing/2014/main" id="{7A682722-1040-C3E4-D9DA-97F75D10A0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4871" y="3009900"/>
            <a:ext cx="6357799" cy="5500878"/>
          </a:xfrm>
          <a:prstGeom prst="rect">
            <a:avLst/>
          </a:prstGeom>
        </p:spPr>
      </p:pic>
      <p:pic>
        <p:nvPicPr>
          <p:cNvPr id="10" name="Picture 9">
            <a:extLst>
              <a:ext uri="{FF2B5EF4-FFF2-40B4-BE49-F238E27FC236}">
                <a16:creationId xmlns:a16="http://schemas.microsoft.com/office/drawing/2014/main" id="{3A4B4E2F-A586-EFB0-BF58-795F2F034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1153" y="2628900"/>
            <a:ext cx="5600377" cy="5881878"/>
          </a:xfrm>
          <a:prstGeom prst="rect">
            <a:avLst/>
          </a:prstGeom>
        </p:spPr>
      </p:pic>
    </p:spTree>
    <p:extLst>
      <p:ext uri="{BB962C8B-B14F-4D97-AF65-F5344CB8AC3E}">
        <p14:creationId xmlns:p14="http://schemas.microsoft.com/office/powerpoint/2010/main" val="2529151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40720-F808-851A-04D9-1E8365B47D4B}"/>
            </a:ext>
          </a:extLst>
        </p:cNvPr>
        <p:cNvGrpSpPr/>
        <p:nvPr/>
      </p:nvGrpSpPr>
      <p:grpSpPr>
        <a:xfrm>
          <a:off x="0" y="0"/>
          <a:ext cx="0" cy="0"/>
          <a:chOff x="0" y="0"/>
          <a:chExt cx="0" cy="0"/>
        </a:xfrm>
      </p:grpSpPr>
      <p:pic>
        <p:nvPicPr>
          <p:cNvPr id="19" name="Picture 18" descr="A picture containing indoor, blue, colorful, decorated&#10;&#10;Description automatically generated">
            <a:extLst>
              <a:ext uri="{FF2B5EF4-FFF2-40B4-BE49-F238E27FC236}">
                <a16:creationId xmlns:a16="http://schemas.microsoft.com/office/drawing/2014/main" id="{F8ECAF85-34D7-2107-6B59-3CCA35EF92CB}"/>
              </a:ext>
            </a:extLst>
          </p:cNvPr>
          <p:cNvPicPr>
            <a:picLocks noChangeAspect="1"/>
          </p:cNvPicPr>
          <p:nvPr/>
        </p:nvPicPr>
        <p:blipFill rotWithShape="1">
          <a:blip r:embed="rId2">
            <a:extLst>
              <a:ext uri="{28A0092B-C50C-407E-A947-70E740481C1C}">
                <a14:useLocalDpi xmlns:a14="http://schemas.microsoft.com/office/drawing/2010/main" val="0"/>
              </a:ext>
            </a:extLst>
          </a:blip>
          <a:srcRect t="36790" r="-204"/>
          <a:stretch/>
        </p:blipFill>
        <p:spPr>
          <a:xfrm>
            <a:off x="0" y="0"/>
            <a:ext cx="18745200" cy="10551356"/>
          </a:xfrm>
          <a:prstGeom prst="rect">
            <a:avLst/>
          </a:prstGeom>
        </p:spPr>
      </p:pic>
      <p:sp>
        <p:nvSpPr>
          <p:cNvPr id="21" name="Rectangle 20">
            <a:extLst>
              <a:ext uri="{FF2B5EF4-FFF2-40B4-BE49-F238E27FC236}">
                <a16:creationId xmlns:a16="http://schemas.microsoft.com/office/drawing/2014/main" id="{B83758F3-B114-FDAC-8E0A-CAA8ACA285C8}"/>
              </a:ext>
            </a:extLst>
          </p:cNvPr>
          <p:cNvSpPr/>
          <p:nvPr/>
        </p:nvSpPr>
        <p:spPr>
          <a:xfrm>
            <a:off x="333374" y="411434"/>
            <a:ext cx="17754600" cy="9464132"/>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U" sz="2800"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11279AE-7028-63D6-AEC1-10F2EBA80E44}"/>
              </a:ext>
            </a:extLst>
          </p:cNvPr>
          <p:cNvSpPr txBox="1"/>
          <p:nvPr/>
        </p:nvSpPr>
        <p:spPr>
          <a:xfrm>
            <a:off x="333374" y="571500"/>
            <a:ext cx="17621251" cy="4124206"/>
          </a:xfrm>
          <a:prstGeom prst="rect">
            <a:avLst/>
          </a:prstGeom>
          <a:noFill/>
        </p:spPr>
        <p:txBody>
          <a:bodyPr wrap="square" rtlCol="0">
            <a:spAutoFit/>
          </a:bodyPr>
          <a:lstStyle/>
          <a:p>
            <a:pPr algn="ctr"/>
            <a:r>
              <a:rPr lang="en-AU" sz="4800" b="1" i="1" u="none" strike="noStrike" dirty="0">
                <a:effectLst/>
                <a:latin typeface="Arial" panose="020B0604020202020204" pitchFamily="34" charset="0"/>
                <a:cs typeface="Arial" panose="020B0604020202020204" pitchFamily="34" charset="0"/>
              </a:rPr>
              <a:t>Who Are We?</a:t>
            </a:r>
            <a:endParaRPr lang="en-AU" sz="5400" b="1" i="1" dirty="0">
              <a:solidFill>
                <a:srgbClr val="FF0000"/>
              </a:solidFill>
              <a:latin typeface="Arial" panose="020B0604020202020204" pitchFamily="34" charset="0"/>
              <a:cs typeface="Arial" panose="020B0604020202020204" pitchFamily="34" charset="0"/>
            </a:endParaRPr>
          </a:p>
          <a:p>
            <a:pPr algn="ctr"/>
            <a:r>
              <a:rPr lang="en-AU" sz="3200" b="1" i="1" dirty="0">
                <a:solidFill>
                  <a:srgbClr val="0000FF"/>
                </a:solidFill>
                <a:latin typeface="Arial" panose="020B0604020202020204" pitchFamily="34" charset="0"/>
                <a:cs typeface="Arial" panose="020B0604020202020204" pitchFamily="34" charset="0"/>
              </a:rPr>
              <a:t>We are not the car company!</a:t>
            </a:r>
          </a:p>
          <a:p>
            <a:pPr algn="ctr"/>
            <a:endParaRPr lang="en-AU" sz="2800" dirty="0">
              <a:latin typeface="Arial" panose="020B0604020202020204" pitchFamily="34" charset="0"/>
              <a:cs typeface="Arial" panose="020B0604020202020204" pitchFamily="34" charset="0"/>
            </a:endParaRPr>
          </a:p>
          <a:p>
            <a:pPr algn="ctr"/>
            <a:r>
              <a:rPr lang="en-AU" sz="4400" b="1" i="1" dirty="0">
                <a:latin typeface="Arial" panose="020B0604020202020204" pitchFamily="34" charset="0"/>
                <a:cs typeface="Arial" panose="020B0604020202020204" pitchFamily="34" charset="0"/>
              </a:rPr>
              <a:t>Tesla's Innovational Technologies was formed in 1994, </a:t>
            </a:r>
          </a:p>
          <a:p>
            <a:pPr algn="ctr"/>
            <a:r>
              <a:rPr lang="en-AU" sz="4400" b="1" i="1" dirty="0">
                <a:latin typeface="Arial" panose="020B0604020202020204" pitchFamily="34" charset="0"/>
                <a:cs typeface="Arial" panose="020B0604020202020204" pitchFamily="34" charset="0"/>
              </a:rPr>
              <a:t>named after one of the greatest inventors of all time, the great </a:t>
            </a:r>
            <a:br>
              <a:rPr lang="en-AU" sz="4400" b="1" i="1" dirty="0">
                <a:latin typeface="Arial" panose="020B0604020202020204" pitchFamily="34" charset="0"/>
                <a:cs typeface="Arial" panose="020B0604020202020204" pitchFamily="34" charset="0"/>
              </a:rPr>
            </a:br>
            <a:r>
              <a:rPr lang="en-AU" sz="6600" b="1" i="1" dirty="0">
                <a:solidFill>
                  <a:srgbClr val="FF0000"/>
                </a:solidFill>
                <a:latin typeface="Arial" panose="020B0604020202020204" pitchFamily="34" charset="0"/>
                <a:cs typeface="Arial" panose="020B0604020202020204" pitchFamily="34" charset="0"/>
              </a:rPr>
              <a:t>Nicola Tesla</a:t>
            </a:r>
            <a:endParaRPr lang="en-AU" sz="4400" b="1" i="1" dirty="0">
              <a:solidFill>
                <a:srgbClr val="FF0000"/>
              </a:solidFill>
              <a:latin typeface="Arial" panose="020B0604020202020204" pitchFamily="34" charset="0"/>
              <a:cs typeface="Arial" panose="020B0604020202020204" pitchFamily="34" charset="0"/>
            </a:endParaRPr>
          </a:p>
        </p:txBody>
      </p:sp>
      <p:pic>
        <p:nvPicPr>
          <p:cNvPr id="2" name="Picture 1" descr="A person with a mustache&#10;&#10;AI-generated content may be incorrect.">
            <a:extLst>
              <a:ext uri="{FF2B5EF4-FFF2-40B4-BE49-F238E27FC236}">
                <a16:creationId xmlns:a16="http://schemas.microsoft.com/office/drawing/2014/main" id="{86BD6D77-CF73-7FA7-D5CB-1F622E3FB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7804" y="4655316"/>
            <a:ext cx="3830489" cy="5070575"/>
          </a:xfrm>
          <a:prstGeom prst="rect">
            <a:avLst/>
          </a:prstGeom>
        </p:spPr>
      </p:pic>
    </p:spTree>
    <p:extLst>
      <p:ext uri="{BB962C8B-B14F-4D97-AF65-F5344CB8AC3E}">
        <p14:creationId xmlns:p14="http://schemas.microsoft.com/office/powerpoint/2010/main" val="5525340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5136B-CC0E-D13C-2062-AA9EC88D7A0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2BB57FC-A5E4-C4D1-45C3-CA9B9546CAEE}"/>
              </a:ext>
            </a:extLst>
          </p:cNvPr>
          <p:cNvSpPr txBox="1"/>
          <p:nvPr/>
        </p:nvSpPr>
        <p:spPr>
          <a:xfrm>
            <a:off x="228600" y="2705100"/>
            <a:ext cx="17830800" cy="6740307"/>
          </a:xfrm>
          <a:prstGeom prst="rect">
            <a:avLst/>
          </a:prstGeom>
          <a:noFill/>
        </p:spPr>
        <p:txBody>
          <a:bodyPr wrap="square">
            <a:spAutoFit/>
          </a:bodyPr>
          <a:lstStyle/>
          <a:p>
            <a:pPr algn="ctr">
              <a:tabLst>
                <a:tab pos="2637155" algn="ctr"/>
                <a:tab pos="5274310" algn="r"/>
              </a:tabLst>
            </a:pPr>
            <a:r>
              <a:rPr lang="en-AU" sz="5400" b="1" i="1" kern="150" dirty="0">
                <a:solidFill>
                  <a:srgbClr val="000000"/>
                </a:solidFill>
                <a:effectLst/>
                <a:latin typeface="Arial" panose="020B0604020202020204" pitchFamily="34" charset="0"/>
                <a:ea typeface="MS Mincho" panose="02020609040205080304" pitchFamily="49" charset="-128"/>
              </a:rPr>
              <a:t>Treating a mobile phone, tablet or laptop </a:t>
            </a:r>
            <a:br>
              <a:rPr lang="en-AU" sz="5400" b="1" i="1" kern="150" dirty="0">
                <a:solidFill>
                  <a:srgbClr val="000000"/>
                </a:solidFill>
                <a:effectLst/>
                <a:latin typeface="Arial" panose="020B0604020202020204" pitchFamily="34" charset="0"/>
                <a:ea typeface="MS Mincho" panose="02020609040205080304" pitchFamily="49" charset="-128"/>
              </a:rPr>
            </a:br>
            <a:r>
              <a:rPr lang="en-AU" sz="5400" b="1" i="1" kern="150" dirty="0">
                <a:solidFill>
                  <a:srgbClr val="000000"/>
                </a:solidFill>
                <a:effectLst/>
                <a:latin typeface="Arial" panose="020B0604020202020204" pitchFamily="34" charset="0"/>
                <a:ea typeface="MS Mincho" panose="02020609040205080304" pitchFamily="49" charset="-128"/>
              </a:rPr>
              <a:t>with a Harmonizing Tag, renders it </a:t>
            </a:r>
            <a:br>
              <a:rPr lang="en-AU" sz="5400" b="1" i="1" kern="150" dirty="0">
                <a:solidFill>
                  <a:srgbClr val="000000"/>
                </a:solidFill>
                <a:effectLst/>
                <a:latin typeface="Arial" panose="020B0604020202020204" pitchFamily="34" charset="0"/>
                <a:ea typeface="MS Mincho" panose="02020609040205080304" pitchFamily="49" charset="-128"/>
              </a:rPr>
            </a:br>
            <a:r>
              <a:rPr lang="en-AU" sz="5400" b="1" i="1" kern="150" dirty="0">
                <a:solidFill>
                  <a:srgbClr val="000000"/>
                </a:solidFill>
                <a:effectLst/>
                <a:latin typeface="Arial" panose="020B0604020202020204" pitchFamily="34" charset="0"/>
                <a:ea typeface="MS Mincho" panose="02020609040205080304" pitchFamily="49" charset="-128"/>
              </a:rPr>
              <a:t>biologically harmonious to the user &amp; anyone nearby.  </a:t>
            </a:r>
          </a:p>
          <a:p>
            <a:pPr algn="ctr">
              <a:tabLst>
                <a:tab pos="2637155" algn="ctr"/>
                <a:tab pos="5274310" algn="r"/>
              </a:tabLst>
            </a:pPr>
            <a:endParaRPr lang="en-AU" sz="5400" b="1" i="1" kern="150" dirty="0">
              <a:solidFill>
                <a:srgbClr val="000000"/>
              </a:solidFill>
              <a:effectLst/>
              <a:latin typeface="Arial" panose="020B0604020202020204" pitchFamily="34" charset="0"/>
              <a:ea typeface="MS Mincho" panose="02020609040205080304" pitchFamily="49" charset="-128"/>
            </a:endParaRPr>
          </a:p>
          <a:p>
            <a:pPr algn="ctr">
              <a:tabLst>
                <a:tab pos="2637155" algn="ctr"/>
                <a:tab pos="5274310" algn="r"/>
              </a:tabLst>
            </a:pPr>
            <a:r>
              <a:rPr lang="en-AU" sz="5400" b="1" i="1" kern="150" dirty="0">
                <a:solidFill>
                  <a:srgbClr val="000000"/>
                </a:solidFill>
                <a:effectLst/>
                <a:latin typeface="Arial" panose="020B0604020202020204" pitchFamily="34" charset="0"/>
                <a:ea typeface="MS Mincho" panose="02020609040205080304" pitchFamily="49" charset="-128"/>
              </a:rPr>
              <a:t>The microwave frequencies that radiate from phones, </a:t>
            </a:r>
            <a:br>
              <a:rPr lang="en-AU" sz="5400" b="1" i="1" kern="150" dirty="0">
                <a:solidFill>
                  <a:srgbClr val="000000"/>
                </a:solidFill>
                <a:effectLst/>
                <a:latin typeface="Arial" panose="020B0604020202020204" pitchFamily="34" charset="0"/>
                <a:ea typeface="MS Mincho" panose="02020609040205080304" pitchFamily="49" charset="-128"/>
              </a:rPr>
            </a:br>
            <a:r>
              <a:rPr lang="en-AU" sz="5400" b="1" i="1" kern="150" dirty="0">
                <a:solidFill>
                  <a:srgbClr val="000000"/>
                </a:solidFill>
                <a:effectLst/>
                <a:latin typeface="Arial" panose="020B0604020202020204" pitchFamily="34" charset="0"/>
                <a:ea typeface="MS Mincho" panose="02020609040205080304" pitchFamily="49" charset="-128"/>
              </a:rPr>
              <a:t>have been extensively tested all over the world, </a:t>
            </a:r>
            <a:br>
              <a:rPr lang="en-AU" sz="5400" b="1" i="1" kern="150" dirty="0">
                <a:solidFill>
                  <a:srgbClr val="000000"/>
                </a:solidFill>
                <a:effectLst/>
                <a:latin typeface="Arial" panose="020B0604020202020204" pitchFamily="34" charset="0"/>
                <a:ea typeface="MS Mincho" panose="02020609040205080304" pitchFamily="49" charset="-128"/>
              </a:rPr>
            </a:br>
            <a:r>
              <a:rPr lang="en-AU" sz="5400" b="1" i="1" kern="150" dirty="0">
                <a:solidFill>
                  <a:srgbClr val="000000"/>
                </a:solidFill>
                <a:effectLst/>
                <a:latin typeface="Arial" panose="020B0604020202020204" pitchFamily="34" charset="0"/>
                <a:ea typeface="MS Mincho" panose="02020609040205080304" pitchFamily="49" charset="-128"/>
              </a:rPr>
              <a:t>and the harmful effects have been shown to affect people biologically up to 9 metres (29 feet) away.  </a:t>
            </a:r>
          </a:p>
        </p:txBody>
      </p:sp>
      <p:pic>
        <p:nvPicPr>
          <p:cNvPr id="2" name="Picture 1">
            <a:extLst>
              <a:ext uri="{FF2B5EF4-FFF2-40B4-BE49-F238E27FC236}">
                <a16:creationId xmlns:a16="http://schemas.microsoft.com/office/drawing/2014/main" id="{E678D6B5-D74D-5256-DBC8-B997E35850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276082"/>
            <a:ext cx="9067800" cy="2082752"/>
          </a:xfrm>
          <a:prstGeom prst="rect">
            <a:avLst/>
          </a:prstGeom>
        </p:spPr>
      </p:pic>
    </p:spTree>
    <p:extLst>
      <p:ext uri="{BB962C8B-B14F-4D97-AF65-F5344CB8AC3E}">
        <p14:creationId xmlns:p14="http://schemas.microsoft.com/office/powerpoint/2010/main" val="28744008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2D3B6-4C5C-7F27-A92F-6C497216023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4F2498D-BB32-06A7-B0B6-7AA652C7AB6F}"/>
              </a:ext>
            </a:extLst>
          </p:cNvPr>
          <p:cNvSpPr txBox="1"/>
          <p:nvPr/>
        </p:nvSpPr>
        <p:spPr>
          <a:xfrm>
            <a:off x="4267200" y="172908"/>
            <a:ext cx="14020800" cy="9941183"/>
          </a:xfrm>
          <a:prstGeom prst="rect">
            <a:avLst/>
          </a:prstGeom>
          <a:noFill/>
        </p:spPr>
        <p:txBody>
          <a:bodyPr wrap="square">
            <a:spAutoFit/>
          </a:bodyPr>
          <a:lstStyle/>
          <a:p>
            <a:pPr algn="ctr">
              <a:tabLst>
                <a:tab pos="2637155" algn="ctr"/>
                <a:tab pos="5274310" algn="r"/>
              </a:tabLst>
            </a:pPr>
            <a:r>
              <a:rPr lang="en-AU" sz="4000" b="1" i="1" kern="150" dirty="0">
                <a:solidFill>
                  <a:srgbClr val="000000"/>
                </a:solidFill>
                <a:latin typeface="Arial" panose="020B0604020202020204" pitchFamily="34" charset="0"/>
                <a:ea typeface="MS Mincho" panose="02020609040205080304" pitchFamily="49" charset="-128"/>
              </a:rPr>
              <a:t>When mobile phones first came out, </a:t>
            </a:r>
            <a:br>
              <a:rPr lang="en-AU" sz="4000" b="1" i="1" kern="150" dirty="0">
                <a:solidFill>
                  <a:srgbClr val="000000"/>
                </a:solidFill>
                <a:latin typeface="Arial" panose="020B0604020202020204" pitchFamily="34" charset="0"/>
                <a:ea typeface="MS Mincho" panose="02020609040205080304" pitchFamily="49" charset="-128"/>
              </a:rPr>
            </a:br>
            <a:r>
              <a:rPr lang="en-AU" sz="4000" b="1" i="1" kern="150" dirty="0">
                <a:solidFill>
                  <a:srgbClr val="0000FF"/>
                </a:solidFill>
                <a:latin typeface="Arial" panose="020B0604020202020204" pitchFamily="34" charset="0"/>
                <a:ea typeface="MS Mincho" panose="02020609040205080304" pitchFamily="49" charset="-128"/>
              </a:rPr>
              <a:t>Dr. George Carlo </a:t>
            </a:r>
            <a:r>
              <a:rPr lang="en-AU" sz="4000" b="1" i="1" kern="150" dirty="0">
                <a:solidFill>
                  <a:srgbClr val="000000"/>
                </a:solidFill>
                <a:latin typeface="Arial" panose="020B0604020202020204" pitchFamily="34" charset="0"/>
                <a:ea typeface="MS Mincho" panose="02020609040205080304" pitchFamily="49" charset="-128"/>
              </a:rPr>
              <a:t>was employed </a:t>
            </a:r>
            <a:br>
              <a:rPr lang="en-AU" sz="4000" b="1" i="1" kern="150" dirty="0">
                <a:solidFill>
                  <a:srgbClr val="000000"/>
                </a:solidFill>
                <a:latin typeface="Arial" panose="020B0604020202020204" pitchFamily="34" charset="0"/>
                <a:ea typeface="MS Mincho" panose="02020609040205080304" pitchFamily="49" charset="-128"/>
              </a:rPr>
            </a:br>
            <a:r>
              <a:rPr lang="en-AU" sz="4000" b="1" i="1" kern="150" dirty="0">
                <a:solidFill>
                  <a:srgbClr val="000000"/>
                </a:solidFill>
                <a:latin typeface="Arial" panose="020B0604020202020204" pitchFamily="34" charset="0"/>
                <a:ea typeface="MS Mincho" panose="02020609040205080304" pitchFamily="49" charset="-128"/>
              </a:rPr>
              <a:t>by one of the large telecommunications companies </a:t>
            </a:r>
            <a:br>
              <a:rPr lang="en-AU" sz="4000" b="1" i="1" kern="150" dirty="0">
                <a:solidFill>
                  <a:srgbClr val="000000"/>
                </a:solidFill>
                <a:latin typeface="Arial" panose="020B0604020202020204" pitchFamily="34" charset="0"/>
                <a:ea typeface="MS Mincho" panose="02020609040205080304" pitchFamily="49" charset="-128"/>
              </a:rPr>
            </a:br>
            <a:r>
              <a:rPr lang="en-AU" sz="4000" b="1" i="1" kern="150" dirty="0">
                <a:solidFill>
                  <a:srgbClr val="000000"/>
                </a:solidFill>
                <a:latin typeface="Arial" panose="020B0604020202020204" pitchFamily="34" charset="0"/>
                <a:ea typeface="MS Mincho" panose="02020609040205080304" pitchFamily="49" charset="-128"/>
              </a:rPr>
              <a:t>in America, </a:t>
            </a:r>
            <a:br>
              <a:rPr lang="en-AU" sz="4000" b="1" i="1" kern="150" dirty="0">
                <a:solidFill>
                  <a:srgbClr val="000000"/>
                </a:solidFill>
                <a:latin typeface="Arial" panose="020B0604020202020204" pitchFamily="34" charset="0"/>
                <a:ea typeface="MS Mincho" panose="02020609040205080304" pitchFamily="49" charset="-128"/>
              </a:rPr>
            </a:br>
            <a:r>
              <a:rPr lang="en-AU" sz="4000" b="1" i="1" kern="150" dirty="0">
                <a:solidFill>
                  <a:srgbClr val="000000"/>
                </a:solidFill>
                <a:latin typeface="Arial" panose="020B0604020202020204" pitchFamily="34" charset="0"/>
                <a:ea typeface="MS Mincho" panose="02020609040205080304" pitchFamily="49" charset="-128"/>
              </a:rPr>
              <a:t>to prove that mobile phones were safe for use by humans.</a:t>
            </a:r>
          </a:p>
          <a:p>
            <a:pPr algn="ctr">
              <a:tabLst>
                <a:tab pos="2637155" algn="ctr"/>
                <a:tab pos="5274310" algn="r"/>
              </a:tabLst>
            </a:pPr>
            <a:endParaRPr lang="en-AU" sz="4000" b="1" i="1" kern="150" dirty="0">
              <a:solidFill>
                <a:srgbClr val="000000"/>
              </a:solidFill>
              <a:latin typeface="Arial" panose="020B0604020202020204" pitchFamily="34" charset="0"/>
              <a:ea typeface="MS Mincho" panose="02020609040205080304" pitchFamily="49" charset="-128"/>
            </a:endParaRPr>
          </a:p>
          <a:p>
            <a:pPr algn="ctr">
              <a:tabLst>
                <a:tab pos="2637155" algn="ctr"/>
                <a:tab pos="5274310" algn="r"/>
              </a:tabLst>
            </a:pPr>
            <a:r>
              <a:rPr lang="en-AU" sz="4000" b="1" i="1" kern="150" dirty="0">
                <a:solidFill>
                  <a:srgbClr val="000000"/>
                </a:solidFill>
                <a:latin typeface="Arial" panose="020B0604020202020204" pitchFamily="34" charset="0"/>
                <a:ea typeface="MS Mincho" panose="02020609040205080304" pitchFamily="49" charset="-128"/>
              </a:rPr>
              <a:t>His findings proved the exact opposite! </a:t>
            </a:r>
          </a:p>
          <a:p>
            <a:pPr algn="ctr">
              <a:tabLst>
                <a:tab pos="2637155" algn="ctr"/>
                <a:tab pos="5274310" algn="r"/>
              </a:tabLst>
            </a:pPr>
            <a:endParaRPr lang="en-AU" sz="4000" b="1" i="1" kern="150" dirty="0">
              <a:solidFill>
                <a:srgbClr val="000000"/>
              </a:solidFill>
              <a:latin typeface="Arial" panose="020B0604020202020204" pitchFamily="34" charset="0"/>
              <a:ea typeface="MS Mincho" panose="02020609040205080304" pitchFamily="49" charset="-128"/>
            </a:endParaRPr>
          </a:p>
          <a:p>
            <a:pPr algn="ctr">
              <a:tabLst>
                <a:tab pos="2637155" algn="ctr"/>
                <a:tab pos="5274310" algn="r"/>
              </a:tabLst>
            </a:pPr>
            <a:r>
              <a:rPr lang="en-AU" sz="4000" b="1" i="1" kern="150" dirty="0">
                <a:solidFill>
                  <a:srgbClr val="000000"/>
                </a:solidFill>
                <a:latin typeface="Arial" panose="020B0604020202020204" pitchFamily="34" charset="0"/>
                <a:ea typeface="MS Mincho" panose="02020609040205080304" pitchFamily="49" charset="-128"/>
              </a:rPr>
              <a:t>And subsequently, his work was not published! </a:t>
            </a:r>
          </a:p>
          <a:p>
            <a:pPr algn="ctr">
              <a:tabLst>
                <a:tab pos="2637155" algn="ctr"/>
                <a:tab pos="5274310" algn="r"/>
              </a:tabLst>
            </a:pPr>
            <a:endParaRPr lang="en-AU" sz="4000" b="1" i="1" kern="150" dirty="0">
              <a:solidFill>
                <a:srgbClr val="FF0000"/>
              </a:solidFill>
              <a:latin typeface="Arial" panose="020B0604020202020204" pitchFamily="34" charset="0"/>
              <a:ea typeface="MS Mincho" panose="02020609040205080304" pitchFamily="49" charset="-128"/>
            </a:endParaRPr>
          </a:p>
          <a:p>
            <a:pPr algn="ctr">
              <a:tabLst>
                <a:tab pos="2637155" algn="ctr"/>
                <a:tab pos="5274310" algn="r"/>
              </a:tabLst>
            </a:pPr>
            <a:r>
              <a:rPr lang="en-AU" sz="4000" b="1" i="1" kern="150" dirty="0">
                <a:solidFill>
                  <a:srgbClr val="FF0000"/>
                </a:solidFill>
                <a:latin typeface="Arial" panose="020B0604020202020204" pitchFamily="34" charset="0"/>
                <a:ea typeface="MS Mincho" panose="02020609040205080304" pitchFamily="49" charset="-128"/>
              </a:rPr>
              <a:t>And mobile/cellular phone technology went out to the public without any warnings!</a:t>
            </a:r>
          </a:p>
          <a:p>
            <a:pPr algn="ctr">
              <a:tabLst>
                <a:tab pos="2637155" algn="ctr"/>
                <a:tab pos="5274310" algn="r"/>
              </a:tabLst>
            </a:pPr>
            <a:endParaRPr lang="en-AU" sz="4000" b="1" i="1" kern="150" dirty="0">
              <a:solidFill>
                <a:srgbClr val="000000"/>
              </a:solidFill>
              <a:latin typeface="Arial" panose="020B0604020202020204" pitchFamily="34" charset="0"/>
              <a:ea typeface="MS Mincho" panose="02020609040205080304" pitchFamily="49" charset="-128"/>
            </a:endParaRPr>
          </a:p>
          <a:p>
            <a:pPr algn="ctr">
              <a:tabLst>
                <a:tab pos="2637155" algn="ctr"/>
                <a:tab pos="5274310" algn="r"/>
              </a:tabLst>
            </a:pPr>
            <a:r>
              <a:rPr lang="en-AU" sz="4000" b="1" i="1" kern="150" dirty="0">
                <a:solidFill>
                  <a:srgbClr val="000000"/>
                </a:solidFill>
                <a:latin typeface="Arial" panose="020B0604020202020204" pitchFamily="34" charset="0"/>
                <a:ea typeface="MS Mincho" panose="02020609040205080304" pitchFamily="49" charset="-128"/>
              </a:rPr>
              <a:t>He then became a whistleblower </a:t>
            </a:r>
            <a:br>
              <a:rPr lang="en-AU" sz="4000" b="1" i="1" kern="150" dirty="0">
                <a:solidFill>
                  <a:srgbClr val="000000"/>
                </a:solidFill>
                <a:latin typeface="Arial" panose="020B0604020202020204" pitchFamily="34" charset="0"/>
                <a:ea typeface="MS Mincho" panose="02020609040205080304" pitchFamily="49" charset="-128"/>
              </a:rPr>
            </a:br>
            <a:r>
              <a:rPr lang="en-AU" sz="4000" b="1" i="1" kern="150" dirty="0">
                <a:solidFill>
                  <a:srgbClr val="000000"/>
                </a:solidFill>
                <a:latin typeface="Arial" panose="020B0604020202020204" pitchFamily="34" charset="0"/>
                <a:ea typeface="MS Mincho" panose="02020609040205080304" pitchFamily="49" charset="-128"/>
              </a:rPr>
              <a:t>and published the information himself!</a:t>
            </a:r>
          </a:p>
        </p:txBody>
      </p:sp>
      <p:pic>
        <p:nvPicPr>
          <p:cNvPr id="3" name="Picture 2" descr="A picture containing calendar&#10;&#10;Description automatically generated">
            <a:extLst>
              <a:ext uri="{FF2B5EF4-FFF2-40B4-BE49-F238E27FC236}">
                <a16:creationId xmlns:a16="http://schemas.microsoft.com/office/drawing/2014/main" id="{8767F252-AD9E-3353-252D-03A9041F7B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943100"/>
            <a:ext cx="3962400" cy="5925084"/>
          </a:xfrm>
          <a:prstGeom prst="rect">
            <a:avLst/>
          </a:prstGeom>
        </p:spPr>
      </p:pic>
    </p:spTree>
    <p:extLst>
      <p:ext uri="{BB962C8B-B14F-4D97-AF65-F5344CB8AC3E}">
        <p14:creationId xmlns:p14="http://schemas.microsoft.com/office/powerpoint/2010/main" val="16590532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6854" y="6043023"/>
            <a:ext cx="984892" cy="948285"/>
          </a:xfrm>
          <a:prstGeom prst="rect">
            <a:avLst/>
          </a:prstGeom>
        </p:spPr>
      </p:pic>
      <p:sp>
        <p:nvSpPr>
          <p:cNvPr id="20" name="TextBox 20"/>
          <p:cNvSpPr txBox="1"/>
          <p:nvPr/>
        </p:nvSpPr>
        <p:spPr>
          <a:xfrm>
            <a:off x="1028700" y="3365457"/>
            <a:ext cx="12128105" cy="509755"/>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sp>
        <p:nvSpPr>
          <p:cNvPr id="7" name="Rectangle 6">
            <a:extLst>
              <a:ext uri="{FF2B5EF4-FFF2-40B4-BE49-F238E27FC236}">
                <a16:creationId xmlns:a16="http://schemas.microsoft.com/office/drawing/2014/main" id="{C50CD32C-A9B7-4B45-A6C4-56AEB7A12295}"/>
              </a:ext>
            </a:extLst>
          </p:cNvPr>
          <p:cNvSpPr/>
          <p:nvPr/>
        </p:nvSpPr>
        <p:spPr>
          <a:xfrm>
            <a:off x="536254" y="7402341"/>
            <a:ext cx="17523147" cy="24655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5400" b="1" i="1"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F0F71AA-3EC9-4898-B834-5C8FA609DA45}"/>
              </a:ext>
            </a:extLst>
          </p:cNvPr>
          <p:cNvSpPr txBox="1"/>
          <p:nvPr/>
        </p:nvSpPr>
        <p:spPr>
          <a:xfrm>
            <a:off x="0" y="64245"/>
            <a:ext cx="18287999" cy="2708434"/>
          </a:xfrm>
          <a:prstGeom prst="rect">
            <a:avLst/>
          </a:prstGeom>
          <a:noFill/>
        </p:spPr>
        <p:txBody>
          <a:bodyPr wrap="square" rtlCol="0">
            <a:spAutoFit/>
          </a:bodyPr>
          <a:lstStyle/>
          <a:p>
            <a:pPr lvl="0" algn="ctr">
              <a:defRPr/>
            </a:pPr>
            <a:r>
              <a:rPr lang="en-AU" sz="4800" b="1" i="1" dirty="0">
                <a:solidFill>
                  <a:srgbClr val="0000FF"/>
                </a:solidFill>
                <a:latin typeface="Arial" panose="020B0604020202020204" pitchFamily="34" charset="0"/>
                <a:cs typeface="Arial" panose="020B0604020202020204" pitchFamily="34" charset="0"/>
              </a:rPr>
              <a:t>Phone Radiation Brain Effects</a:t>
            </a:r>
            <a:br>
              <a:rPr lang="en-AU" sz="5400" b="1" i="1" dirty="0">
                <a:solidFill>
                  <a:srgbClr val="0000FF"/>
                </a:solidFill>
                <a:latin typeface="Arial" panose="020B0604020202020204" pitchFamily="34" charset="0"/>
                <a:cs typeface="Arial" panose="020B0604020202020204" pitchFamily="34" charset="0"/>
              </a:rPr>
            </a:br>
            <a:r>
              <a:rPr lang="en-AU" sz="1050" i="1" kern="150" dirty="0">
                <a:solidFill>
                  <a:srgbClr val="000000"/>
                </a:solidFill>
                <a:latin typeface="Arial" panose="020B0604020202020204" pitchFamily="34" charset="0"/>
                <a:ea typeface="MS Mincho" panose="02020609040205080304" pitchFamily="49" charset="-128"/>
                <a:cs typeface="Arial" panose="020B0604020202020204" pitchFamily="34" charset="0"/>
              </a:rPr>
              <a:t>-</a:t>
            </a:r>
            <a:endParaRPr lang="en-AU" sz="1050" kern="150" dirty="0">
              <a:solidFill>
                <a:srgbClr val="000000"/>
              </a:solidFill>
              <a:latin typeface="Arial" panose="020B0604020202020204" pitchFamily="34" charset="0"/>
              <a:ea typeface="MS Mincho" panose="02020609040205080304" pitchFamily="49" charset="-128"/>
            </a:endParaRPr>
          </a:p>
          <a:p>
            <a:pPr lvl="0" algn="ctr">
              <a:defRPr/>
            </a:pPr>
            <a:r>
              <a:rPr lang="en-AU" sz="2800" b="1" kern="150" dirty="0">
                <a:solidFill>
                  <a:srgbClr val="000000"/>
                </a:solidFill>
                <a:latin typeface="Arial" panose="020B0604020202020204" pitchFamily="34" charset="0"/>
                <a:ea typeface="MS Mincho" panose="02020609040205080304" pitchFamily="49" charset="-128"/>
              </a:rPr>
              <a:t>These images are MRI scans of the brains of different people holding a mobile phone up to their ears. </a:t>
            </a:r>
            <a:br>
              <a:rPr lang="en-AU" sz="2800" b="1" kern="150" dirty="0">
                <a:solidFill>
                  <a:srgbClr val="000000"/>
                </a:solidFill>
                <a:latin typeface="Arial" panose="020B0604020202020204" pitchFamily="34" charset="0"/>
                <a:ea typeface="MS Mincho" panose="02020609040205080304" pitchFamily="49" charset="-128"/>
              </a:rPr>
            </a:br>
            <a:r>
              <a:rPr lang="en-AU" sz="2800" b="1" kern="150" dirty="0">
                <a:solidFill>
                  <a:srgbClr val="000000"/>
                </a:solidFill>
                <a:latin typeface="Arial" panose="020B0604020202020204" pitchFamily="34" charset="0"/>
                <a:ea typeface="MS Mincho" panose="02020609040205080304" pitchFamily="49" charset="-128"/>
              </a:rPr>
              <a:t>The first image shows the radiation penetration in the head of a child penetrating almost their entire brain!  The next image is the head of a 10-year-old penetrating a little less. </a:t>
            </a:r>
            <a:br>
              <a:rPr lang="en-AU" sz="2800" b="1" kern="150" dirty="0">
                <a:solidFill>
                  <a:srgbClr val="000000"/>
                </a:solidFill>
                <a:latin typeface="Arial" panose="020B0604020202020204" pitchFamily="34" charset="0"/>
                <a:ea typeface="MS Mincho" panose="02020609040205080304" pitchFamily="49" charset="-128"/>
              </a:rPr>
            </a:br>
            <a:r>
              <a:rPr lang="en-AU" sz="2800" b="1" kern="150" dirty="0">
                <a:solidFill>
                  <a:srgbClr val="000000"/>
                </a:solidFill>
                <a:latin typeface="Arial" panose="020B0604020202020204" pitchFamily="34" charset="0"/>
                <a:ea typeface="MS Mincho" panose="02020609040205080304" pitchFamily="49" charset="-128"/>
              </a:rPr>
              <a:t>While the last image shows an adult with less penetration, probably due to a stronger immune system.</a:t>
            </a:r>
          </a:p>
        </p:txBody>
      </p:sp>
      <p:sp>
        <p:nvSpPr>
          <p:cNvPr id="3" name="TextBox 2">
            <a:extLst>
              <a:ext uri="{FF2B5EF4-FFF2-40B4-BE49-F238E27FC236}">
                <a16:creationId xmlns:a16="http://schemas.microsoft.com/office/drawing/2014/main" id="{D703B132-8BCA-462D-AC36-75D7D7FA138B}"/>
              </a:ext>
            </a:extLst>
          </p:cNvPr>
          <p:cNvSpPr txBox="1"/>
          <p:nvPr/>
        </p:nvSpPr>
        <p:spPr>
          <a:xfrm>
            <a:off x="8790038" y="6017342"/>
            <a:ext cx="914400" cy="914400"/>
          </a:xfrm>
          <a:prstGeom prst="rect">
            <a:avLst/>
          </a:prstGeom>
          <a:noFill/>
        </p:spPr>
        <p:txBody>
          <a:bodyPr wrap="square" rtlCol="0">
            <a:spAutoFit/>
          </a:bodyPr>
          <a:lstStyle/>
          <a:p>
            <a:endParaRPr lang="en-AU" dirty="0"/>
          </a:p>
        </p:txBody>
      </p:sp>
      <p:pic>
        <p:nvPicPr>
          <p:cNvPr id="5" name="Picture 4" descr="A collage of images of a person's body&#10;&#10;AI-generated content may be incorrect.">
            <a:extLst>
              <a:ext uri="{FF2B5EF4-FFF2-40B4-BE49-F238E27FC236}">
                <a16:creationId xmlns:a16="http://schemas.microsoft.com/office/drawing/2014/main" id="{DEF1933F-E808-A6C5-6264-E985A29C5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105" y="3195608"/>
            <a:ext cx="17178265" cy="6557867"/>
          </a:xfrm>
          <a:prstGeom prst="rect">
            <a:avLst/>
          </a:prstGeom>
        </p:spPr>
      </p:pic>
    </p:spTree>
    <p:extLst>
      <p:ext uri="{BB962C8B-B14F-4D97-AF65-F5344CB8AC3E}">
        <p14:creationId xmlns:p14="http://schemas.microsoft.com/office/powerpoint/2010/main" val="36126159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6B0A6-2A8D-CBA0-58BB-8D01A77B73E9}"/>
            </a:ext>
          </a:extLst>
        </p:cNvPr>
        <p:cNvGrpSpPr/>
        <p:nvPr/>
      </p:nvGrpSpPr>
      <p:grpSpPr>
        <a:xfrm>
          <a:off x="0" y="0"/>
          <a:ext cx="0" cy="0"/>
          <a:chOff x="0" y="0"/>
          <a:chExt cx="0" cy="0"/>
        </a:xfrm>
      </p:grpSpPr>
      <p:pic>
        <p:nvPicPr>
          <p:cNvPr id="8" name="Picture 8">
            <a:extLst>
              <a:ext uri="{FF2B5EF4-FFF2-40B4-BE49-F238E27FC236}">
                <a16:creationId xmlns:a16="http://schemas.microsoft.com/office/drawing/2014/main" id="{FCC182E7-44FD-87BE-0889-62601EE19D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6854" y="6043023"/>
            <a:ext cx="984892" cy="948285"/>
          </a:xfrm>
          <a:prstGeom prst="rect">
            <a:avLst/>
          </a:prstGeom>
        </p:spPr>
      </p:pic>
      <p:sp>
        <p:nvSpPr>
          <p:cNvPr id="20" name="TextBox 20">
            <a:extLst>
              <a:ext uri="{FF2B5EF4-FFF2-40B4-BE49-F238E27FC236}">
                <a16:creationId xmlns:a16="http://schemas.microsoft.com/office/drawing/2014/main" id="{E2A53E72-4D93-0C14-1618-FA581B18FF62}"/>
              </a:ext>
            </a:extLst>
          </p:cNvPr>
          <p:cNvSpPr txBox="1"/>
          <p:nvPr/>
        </p:nvSpPr>
        <p:spPr>
          <a:xfrm>
            <a:off x="1028700" y="3365457"/>
            <a:ext cx="12128105" cy="509755"/>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sp>
        <p:nvSpPr>
          <p:cNvPr id="3" name="TextBox 2">
            <a:extLst>
              <a:ext uri="{FF2B5EF4-FFF2-40B4-BE49-F238E27FC236}">
                <a16:creationId xmlns:a16="http://schemas.microsoft.com/office/drawing/2014/main" id="{283F0B00-EEFF-6598-6CDC-50745AE8DB93}"/>
              </a:ext>
            </a:extLst>
          </p:cNvPr>
          <p:cNvSpPr txBox="1"/>
          <p:nvPr/>
        </p:nvSpPr>
        <p:spPr>
          <a:xfrm>
            <a:off x="8790038" y="6017342"/>
            <a:ext cx="914400" cy="914400"/>
          </a:xfrm>
          <a:prstGeom prst="rect">
            <a:avLst/>
          </a:prstGeom>
          <a:noFill/>
        </p:spPr>
        <p:txBody>
          <a:bodyPr wrap="square" rtlCol="0">
            <a:spAutoFit/>
          </a:bodyPr>
          <a:lstStyle/>
          <a:p>
            <a:endParaRPr lang="en-AU" dirty="0"/>
          </a:p>
        </p:txBody>
      </p:sp>
      <p:pic>
        <p:nvPicPr>
          <p:cNvPr id="10" name="Picture 9" descr="A microwave with a brain inside&#10;&#10;AI-generated content may be incorrect.">
            <a:extLst>
              <a:ext uri="{FF2B5EF4-FFF2-40B4-BE49-F238E27FC236}">
                <a16:creationId xmlns:a16="http://schemas.microsoft.com/office/drawing/2014/main" id="{2D9E160A-0ABF-DA68-44AC-BE90A1FCD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9863" y="2800767"/>
            <a:ext cx="13368273" cy="7486233"/>
          </a:xfrm>
          <a:prstGeom prst="rect">
            <a:avLst/>
          </a:prstGeom>
        </p:spPr>
      </p:pic>
      <p:sp>
        <p:nvSpPr>
          <p:cNvPr id="11" name="TextBox 10">
            <a:extLst>
              <a:ext uri="{FF2B5EF4-FFF2-40B4-BE49-F238E27FC236}">
                <a16:creationId xmlns:a16="http://schemas.microsoft.com/office/drawing/2014/main" id="{C88F97AA-1E4A-6755-FCC6-8811DD625220}"/>
              </a:ext>
            </a:extLst>
          </p:cNvPr>
          <p:cNvSpPr txBox="1"/>
          <p:nvPr/>
        </p:nvSpPr>
        <p:spPr>
          <a:xfrm>
            <a:off x="0" y="0"/>
            <a:ext cx="18288000" cy="2800767"/>
          </a:xfrm>
          <a:prstGeom prst="rect">
            <a:avLst/>
          </a:prstGeom>
          <a:noFill/>
        </p:spPr>
        <p:txBody>
          <a:bodyPr wrap="square" rtlCol="0">
            <a:spAutoFit/>
          </a:bodyPr>
          <a:lstStyle/>
          <a:p>
            <a:pPr algn="ctr"/>
            <a:r>
              <a:rPr lang="en-AU" sz="8800" b="1" i="1" dirty="0">
                <a:solidFill>
                  <a:srgbClr val="0000FF"/>
                </a:solidFill>
              </a:rPr>
              <a:t>Don’t Cook your Brain </a:t>
            </a:r>
            <a:br>
              <a:rPr lang="en-AU" sz="8800" b="1" i="1" dirty="0">
                <a:solidFill>
                  <a:srgbClr val="FF0000"/>
                </a:solidFill>
              </a:rPr>
            </a:br>
            <a:r>
              <a:rPr lang="en-AU" sz="8800" b="1" i="1" dirty="0">
                <a:solidFill>
                  <a:srgbClr val="FF0000"/>
                </a:solidFill>
              </a:rPr>
              <a:t>with Microwaves!!!!</a:t>
            </a:r>
          </a:p>
        </p:txBody>
      </p:sp>
    </p:spTree>
    <p:extLst>
      <p:ext uri="{BB962C8B-B14F-4D97-AF65-F5344CB8AC3E}">
        <p14:creationId xmlns:p14="http://schemas.microsoft.com/office/powerpoint/2010/main" val="33511618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logo&#10;&#10;Description automatically generated">
            <a:extLst>
              <a:ext uri="{FF2B5EF4-FFF2-40B4-BE49-F238E27FC236}">
                <a16:creationId xmlns:a16="http://schemas.microsoft.com/office/drawing/2014/main" id="{B256C6DA-8711-48BC-B73F-724017A05A92}"/>
              </a:ext>
            </a:extLst>
          </p:cNvPr>
          <p:cNvPicPr>
            <a:picLocks noChangeAspect="1"/>
          </p:cNvPicPr>
          <p:nvPr/>
        </p:nvPicPr>
        <p:blipFill rotWithShape="1">
          <a:blip r:embed="rId2">
            <a:extLst>
              <a:ext uri="{28A0092B-C50C-407E-A947-70E740481C1C}">
                <a14:useLocalDpi xmlns:a14="http://schemas.microsoft.com/office/drawing/2010/main" val="0"/>
              </a:ext>
            </a:extLst>
          </a:blip>
          <a:srcRect l="22464" b="12862"/>
          <a:stretch/>
        </p:blipFill>
        <p:spPr>
          <a:xfrm>
            <a:off x="272936" y="739421"/>
            <a:ext cx="9556863" cy="8592245"/>
          </a:xfrm>
          <a:prstGeom prst="rect">
            <a:avLst/>
          </a:prstGeom>
        </p:spPr>
      </p:pic>
      <p:grpSp>
        <p:nvGrpSpPr>
          <p:cNvPr id="2" name="Group 2"/>
          <p:cNvGrpSpPr/>
          <p:nvPr/>
        </p:nvGrpSpPr>
        <p:grpSpPr>
          <a:xfrm>
            <a:off x="272936" y="123869"/>
            <a:ext cx="17742128" cy="1057232"/>
            <a:chOff x="-10467770" y="-2004743"/>
            <a:chExt cx="20083621" cy="4633001"/>
          </a:xfrm>
        </p:grpSpPr>
        <p:sp>
          <p:nvSpPr>
            <p:cNvPr id="3" name="TextBox 3"/>
            <p:cNvSpPr txBox="1"/>
            <p:nvPr/>
          </p:nvSpPr>
          <p:spPr>
            <a:xfrm>
              <a:off x="-10467770" y="-2004743"/>
              <a:ext cx="20083621" cy="807117"/>
            </a:xfrm>
            <a:prstGeom prst="rect">
              <a:avLst/>
            </a:prstGeom>
          </p:spPr>
          <p:txBody>
            <a:bodyPr wrap="square" lIns="0" tIns="0" rIns="0" bIns="0" rtlCol="0" anchor="t">
              <a:spAutoFit/>
            </a:bodyPr>
            <a:lstStyle/>
            <a:p>
              <a:pPr algn="ctr">
                <a:lnSpc>
                  <a:spcPts val="9350"/>
                </a:lnSpc>
              </a:pPr>
              <a:r>
                <a:rPr lang="en-US" sz="7200" b="1" i="1" dirty="0">
                  <a:solidFill>
                    <a:srgbClr val="0000FF"/>
                  </a:solidFill>
                  <a:latin typeface="Arial" panose="020B0604020202020204" pitchFamily="34" charset="0"/>
                  <a:cs typeface="Arial" panose="020B0604020202020204" pitchFamily="34" charset="0"/>
                </a:rPr>
                <a:t>The Pocket Travel Plate</a:t>
              </a:r>
            </a:p>
          </p:txBody>
        </p:sp>
        <p:sp>
          <p:nvSpPr>
            <p:cNvPr id="4" name="TextBox 4"/>
            <p:cNvSpPr txBox="1"/>
            <p:nvPr/>
          </p:nvSpPr>
          <p:spPr>
            <a:xfrm>
              <a:off x="1" y="2293391"/>
              <a:ext cx="9364806" cy="334867"/>
            </a:xfrm>
            <a:prstGeom prst="rect">
              <a:avLst/>
            </a:prstGeom>
          </p:spPr>
          <p:txBody>
            <a:bodyPr wrap="square" lIns="0" tIns="0" rIns="0" bIns="0" rtlCol="0" anchor="t">
              <a:spAutoFit/>
            </a:bodyPr>
            <a:lstStyle/>
            <a:p>
              <a:pPr>
                <a:lnSpc>
                  <a:spcPts val="2730"/>
                </a:lnSpc>
              </a:pPr>
              <a:endParaRPr lang="en-US" sz="6000" dirty="0">
                <a:solidFill>
                  <a:srgbClr val="103779"/>
                </a:solidFill>
                <a:latin typeface="Assistant Regular"/>
              </a:endParaRPr>
            </a:p>
          </p:txBody>
        </p:sp>
      </p:grpSp>
      <p:sp>
        <p:nvSpPr>
          <p:cNvPr id="8" name="TextBox 7">
            <a:extLst>
              <a:ext uri="{FF2B5EF4-FFF2-40B4-BE49-F238E27FC236}">
                <a16:creationId xmlns:a16="http://schemas.microsoft.com/office/drawing/2014/main" id="{85219696-71CC-CC18-1E85-FEBB82AE92DD}"/>
              </a:ext>
            </a:extLst>
          </p:cNvPr>
          <p:cNvSpPr txBox="1"/>
          <p:nvPr/>
        </p:nvSpPr>
        <p:spPr>
          <a:xfrm>
            <a:off x="6934200" y="1374931"/>
            <a:ext cx="11353800" cy="8833187"/>
          </a:xfrm>
          <a:prstGeom prst="rect">
            <a:avLst/>
          </a:prstGeom>
          <a:noFill/>
        </p:spPr>
        <p:txBody>
          <a:bodyPr wrap="square">
            <a:spAutoFit/>
          </a:bodyPr>
          <a:lstStyle/>
          <a:p>
            <a:pPr algn="ctr"/>
            <a:r>
              <a:rPr lang="en-AU" sz="4000" b="1" i="1" kern="100" dirty="0">
                <a:latin typeface="Arial" panose="020B0604020202020204" pitchFamily="34" charset="0"/>
                <a:ea typeface="Segoe UI Emoji" panose="020B0502040204020203" pitchFamily="34" charset="0"/>
              </a:rPr>
              <a:t>The pocket plate is designed to calm your bio-energetic system &amp; </a:t>
            </a:r>
            <a:r>
              <a:rPr lang="en-AU" sz="4000" b="1" i="1" kern="100" dirty="0">
                <a:solidFill>
                  <a:srgbClr val="000000"/>
                </a:solidFill>
                <a:latin typeface="Arial" panose="020B0604020202020204" pitchFamily="34" charset="0"/>
                <a:ea typeface="Segoe UI Emoji" panose="020B0502040204020203" pitchFamily="34" charset="0"/>
              </a:rPr>
              <a:t>harmonize </a:t>
            </a:r>
            <a:r>
              <a:rPr lang="en-AU" sz="4000" b="1" i="1" kern="100" dirty="0">
                <a:latin typeface="Arial" panose="020B0604020202020204" pitchFamily="34" charset="0"/>
                <a:ea typeface="Segoe UI Emoji" panose="020B0502040204020203" pitchFamily="34" charset="0"/>
              </a:rPr>
              <a:t>5G &amp; other EM Frequencies &amp; Radiation you encounter in life while you are working, playing &amp; traveling. </a:t>
            </a:r>
          </a:p>
          <a:p>
            <a:pPr algn="ctr"/>
            <a:endParaRPr lang="en-AU" sz="4000" b="1" i="1" kern="100" dirty="0">
              <a:latin typeface="Arial" panose="020B0604020202020204" pitchFamily="34" charset="0"/>
              <a:ea typeface="Segoe UI Emoji" panose="020B0502040204020203" pitchFamily="34" charset="0"/>
            </a:endParaRPr>
          </a:p>
          <a:p>
            <a:pPr algn="ctr"/>
            <a:r>
              <a:rPr lang="en-AU" sz="4000" b="1" i="1" kern="100" dirty="0">
                <a:latin typeface="Arial" panose="020B0604020202020204" pitchFamily="34" charset="0"/>
                <a:ea typeface="Segoe UI Emoji" panose="020B0502040204020203" pitchFamily="34" charset="0"/>
              </a:rPr>
              <a:t>It also helps alleviate the damaging effects of the Sun's radiation while flying </a:t>
            </a:r>
            <a:br>
              <a:rPr lang="en-AU" sz="4000" b="1" i="1" kern="100" dirty="0">
                <a:latin typeface="Arial" panose="020B0604020202020204" pitchFamily="34" charset="0"/>
                <a:ea typeface="Segoe UI Emoji" panose="020B0502040204020203" pitchFamily="34" charset="0"/>
              </a:rPr>
            </a:br>
            <a:r>
              <a:rPr lang="en-AU" sz="4000" b="1" i="1" kern="100" dirty="0">
                <a:latin typeface="Arial" panose="020B0604020202020204" pitchFamily="34" charset="0"/>
                <a:ea typeface="Segoe UI Emoji" panose="020B0502040204020203" pitchFamily="34" charset="0"/>
              </a:rPr>
              <a:t>which alleviates jet lag.</a:t>
            </a:r>
            <a:br>
              <a:rPr lang="en-AU" sz="4000" b="1" i="1" kern="100" dirty="0">
                <a:latin typeface="Arial" panose="020B0604020202020204" pitchFamily="34" charset="0"/>
                <a:ea typeface="Segoe UI Emoji" panose="020B0502040204020203" pitchFamily="34" charset="0"/>
              </a:rPr>
            </a:br>
            <a:r>
              <a:rPr lang="en-AU" sz="2400" b="1" i="1" kern="100" dirty="0">
                <a:latin typeface="Arial" panose="020B0604020202020204" pitchFamily="34" charset="0"/>
                <a:ea typeface="Segoe UI Emoji" panose="020B0502040204020203" pitchFamily="34" charset="0"/>
              </a:rPr>
              <a:t> </a:t>
            </a:r>
            <a:br>
              <a:rPr lang="en-AU" sz="4000" b="1" i="1" kern="100" dirty="0">
                <a:latin typeface="Arial" panose="020B0604020202020204" pitchFamily="34" charset="0"/>
                <a:ea typeface="Segoe UI Emoji" panose="020B0502040204020203" pitchFamily="34" charset="0"/>
              </a:rPr>
            </a:br>
            <a:r>
              <a:rPr lang="en-AU" sz="3600" b="1" i="1" kern="100" dirty="0">
                <a:solidFill>
                  <a:srgbClr val="FF0000"/>
                </a:solidFill>
                <a:latin typeface="Arial" panose="020B0604020202020204" pitchFamily="34" charset="0"/>
                <a:ea typeface="Segoe UI Emoji" panose="020B0502040204020203" pitchFamily="34" charset="0"/>
              </a:rPr>
              <a:t>Short Flights Only!</a:t>
            </a:r>
            <a:br>
              <a:rPr lang="en-AU" sz="3600" b="1" i="1" kern="100" dirty="0">
                <a:solidFill>
                  <a:srgbClr val="FF0000"/>
                </a:solidFill>
                <a:latin typeface="Arial" panose="020B0604020202020204" pitchFamily="34" charset="0"/>
                <a:ea typeface="Segoe UI Emoji" panose="020B0502040204020203" pitchFamily="34" charset="0"/>
              </a:rPr>
            </a:br>
            <a:r>
              <a:rPr lang="en-AU" sz="3600" b="1" i="1" kern="100" dirty="0">
                <a:solidFill>
                  <a:srgbClr val="0000FF"/>
                </a:solidFill>
                <a:latin typeface="Arial" panose="020B0604020202020204" pitchFamily="34" charset="0"/>
                <a:ea typeface="Segoe UI Emoji" panose="020B0502040204020203" pitchFamily="34" charset="0"/>
              </a:rPr>
              <a:t>International Flights see the Car Plate or 5G Oyster</a:t>
            </a:r>
          </a:p>
          <a:p>
            <a:pPr algn="ctr"/>
            <a:endParaRPr lang="en-AU" sz="2400" b="1" i="1" kern="100" dirty="0">
              <a:solidFill>
                <a:srgbClr val="000000"/>
              </a:solidFill>
              <a:latin typeface="Arial" panose="020B0604020202020204" pitchFamily="34" charset="0"/>
              <a:ea typeface="Segoe UI Emoji" panose="020B0502040204020203" pitchFamily="34" charset="0"/>
            </a:endParaRPr>
          </a:p>
          <a:p>
            <a:pPr algn="ctr"/>
            <a:r>
              <a:rPr lang="en-AU" sz="4000" b="1" i="1" kern="100" dirty="0">
                <a:effectLst/>
                <a:latin typeface="Arial" panose="020B0604020202020204" pitchFamily="34" charset="0"/>
                <a:ea typeface="Segoe UI Emoji" panose="020B0502040204020203" pitchFamily="34" charset="0"/>
              </a:rPr>
              <a:t>It is also excellent for healing purposes, </a:t>
            </a:r>
            <a:br>
              <a:rPr lang="en-AU" sz="4000" b="1" i="1" kern="100" dirty="0">
                <a:effectLst/>
                <a:latin typeface="Arial" panose="020B0604020202020204" pitchFamily="34" charset="0"/>
                <a:ea typeface="Segoe UI Emoji" panose="020B0502040204020203" pitchFamily="34" charset="0"/>
              </a:rPr>
            </a:br>
            <a:r>
              <a:rPr lang="en-AU" sz="4000" b="1" i="1" kern="100" dirty="0">
                <a:effectLst/>
                <a:latin typeface="Arial" panose="020B0604020202020204" pitchFamily="34" charset="0"/>
                <a:ea typeface="Segoe UI Emoji" panose="020B0502040204020203" pitchFamily="34" charset="0"/>
              </a:rPr>
              <a:t>to alleviate minor pain</a:t>
            </a:r>
            <a:r>
              <a:rPr lang="en-AU" sz="4000" b="1" i="1" kern="100" dirty="0">
                <a:latin typeface="Arial" panose="020B0604020202020204" pitchFamily="34" charset="0"/>
                <a:ea typeface="Segoe UI Emoji" panose="020B0502040204020203" pitchFamily="34" charset="0"/>
              </a:rPr>
              <a:t> </a:t>
            </a:r>
            <a:br>
              <a:rPr lang="en-AU" sz="4000" b="1" i="1" kern="100" dirty="0">
                <a:latin typeface="Arial" panose="020B0604020202020204" pitchFamily="34" charset="0"/>
                <a:ea typeface="Segoe UI Emoji" panose="020B0502040204020203" pitchFamily="34" charset="0"/>
              </a:rPr>
            </a:br>
            <a:r>
              <a:rPr lang="en-AU" sz="4000" b="1" i="1" kern="100" dirty="0">
                <a:latin typeface="Arial" panose="020B0604020202020204" pitchFamily="34" charset="0"/>
                <a:ea typeface="Segoe UI Emoji" panose="020B0502040204020203" pitchFamily="34" charset="0"/>
              </a:rPr>
              <a:t>&amp;</a:t>
            </a:r>
            <a:r>
              <a:rPr lang="en-AU" sz="4000" b="1" i="1" kern="100" dirty="0">
                <a:effectLst/>
                <a:latin typeface="Arial" panose="020B0604020202020204" pitchFamily="34" charset="0"/>
                <a:ea typeface="Segoe UI Emoji" panose="020B0502040204020203" pitchFamily="34" charset="0"/>
              </a:rPr>
              <a:t> to energize water &amp; food</a:t>
            </a:r>
            <a:r>
              <a:rPr lang="en-AU" sz="4000" b="1" i="1" kern="100" dirty="0">
                <a:latin typeface="Arial" panose="020B0604020202020204" pitchFamily="34" charset="0"/>
                <a:ea typeface="Segoe UI Emoji" panose="020B0502040204020203" pitchFamily="34" charset="0"/>
              </a:rPr>
              <a:t>. </a:t>
            </a:r>
          </a:p>
        </p:txBody>
      </p:sp>
    </p:spTree>
    <p:extLst>
      <p:ext uri="{BB962C8B-B14F-4D97-AF65-F5344CB8AC3E}">
        <p14:creationId xmlns:p14="http://schemas.microsoft.com/office/powerpoint/2010/main" val="321960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574DC-A87E-DBCA-139C-5D102099B5CA}"/>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1AED0E48-F74D-A19A-0322-E2437462F69F}"/>
              </a:ext>
            </a:extLst>
          </p:cNvPr>
          <p:cNvSpPr txBox="1"/>
          <p:nvPr/>
        </p:nvSpPr>
        <p:spPr>
          <a:xfrm>
            <a:off x="9531876" y="6057732"/>
            <a:ext cx="8527525" cy="462307"/>
          </a:xfrm>
          <a:prstGeom prst="rect">
            <a:avLst/>
          </a:prstGeom>
        </p:spPr>
        <p:txBody>
          <a:bodyPr wrap="square" lIns="0" tIns="0" rIns="0" bIns="0" rtlCol="0" anchor="t">
            <a:spAutoFit/>
          </a:bodyPr>
          <a:lstStyle/>
          <a:p>
            <a:pPr>
              <a:lnSpc>
                <a:spcPts val="2730"/>
              </a:lnSpc>
            </a:pPr>
            <a:endParaRPr lang="en-US" sz="6000" dirty="0">
              <a:solidFill>
                <a:srgbClr val="103779"/>
              </a:solidFill>
              <a:latin typeface="Assistant Regular"/>
            </a:endParaRPr>
          </a:p>
        </p:txBody>
      </p:sp>
      <p:pic>
        <p:nvPicPr>
          <p:cNvPr id="5" name="Picture 4" descr="A close-up of a graph&#10;&#10;AI-generated content may be incorrect.">
            <a:extLst>
              <a:ext uri="{FF2B5EF4-FFF2-40B4-BE49-F238E27FC236}">
                <a16:creationId xmlns:a16="http://schemas.microsoft.com/office/drawing/2014/main" id="{488DE124-A357-7AB7-BAEF-E7EA92CE2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986" y="2568093"/>
            <a:ext cx="17158027" cy="7718907"/>
          </a:xfrm>
          <a:prstGeom prst="rect">
            <a:avLst/>
          </a:prstGeom>
        </p:spPr>
      </p:pic>
      <p:sp>
        <p:nvSpPr>
          <p:cNvPr id="7" name="TextBox 6">
            <a:extLst>
              <a:ext uri="{FF2B5EF4-FFF2-40B4-BE49-F238E27FC236}">
                <a16:creationId xmlns:a16="http://schemas.microsoft.com/office/drawing/2014/main" id="{E965EE8D-0055-40F8-86B1-52B68AEA601C}"/>
              </a:ext>
            </a:extLst>
          </p:cNvPr>
          <p:cNvSpPr txBox="1"/>
          <p:nvPr/>
        </p:nvSpPr>
        <p:spPr>
          <a:xfrm>
            <a:off x="-29029" y="266700"/>
            <a:ext cx="18288000" cy="2215991"/>
          </a:xfrm>
          <a:prstGeom prst="rect">
            <a:avLst/>
          </a:prstGeom>
          <a:noFill/>
        </p:spPr>
        <p:txBody>
          <a:bodyPr wrap="square">
            <a:spAutoFit/>
          </a:bodyPr>
          <a:lstStyle/>
          <a:p>
            <a:pPr algn="ctr"/>
            <a:r>
              <a:rPr lang="en-AU" sz="4800" b="1" i="1" dirty="0">
                <a:solidFill>
                  <a:srgbClr val="0000FF"/>
                </a:solidFill>
                <a:latin typeface="Arial" panose="020B0604020202020204" pitchFamily="34" charset="0"/>
                <a:cs typeface="Arial" panose="020B0604020202020204" pitchFamily="34" charset="0"/>
              </a:rPr>
              <a:t>Testing the Effects of a Pocket Plate with the </a:t>
            </a:r>
            <a:br>
              <a:rPr lang="en-AU" sz="4800" b="1" i="1" dirty="0">
                <a:solidFill>
                  <a:srgbClr val="0000FF"/>
                </a:solidFill>
                <a:latin typeface="Arial" panose="020B0604020202020204" pitchFamily="34" charset="0"/>
                <a:cs typeface="Arial" panose="020B0604020202020204" pitchFamily="34" charset="0"/>
              </a:rPr>
            </a:br>
            <a:r>
              <a:rPr lang="en-AU" sz="4800" b="1" i="1" dirty="0">
                <a:solidFill>
                  <a:srgbClr val="0000FF"/>
                </a:solidFill>
                <a:latin typeface="Arial" panose="020B0604020202020204" pitchFamily="34" charset="0"/>
                <a:cs typeface="Arial" panose="020B0604020202020204" pitchFamily="34" charset="0"/>
              </a:rPr>
              <a:t>ACUTEC RYODORAKU “</a:t>
            </a:r>
            <a:r>
              <a:rPr lang="en-AU" sz="4800" b="1" i="1" dirty="0" err="1">
                <a:solidFill>
                  <a:srgbClr val="0000FF"/>
                </a:solidFill>
                <a:latin typeface="Arial" panose="020B0604020202020204" pitchFamily="34" charset="0"/>
                <a:cs typeface="Arial" panose="020B0604020202020204" pitchFamily="34" charset="0"/>
              </a:rPr>
              <a:t>Neurometer</a:t>
            </a:r>
            <a:r>
              <a:rPr lang="en-AU" sz="4800" b="1" i="1" dirty="0">
                <a:solidFill>
                  <a:srgbClr val="0000FF"/>
                </a:solidFill>
                <a:latin typeface="Arial" panose="020B0604020202020204" pitchFamily="34" charset="0"/>
                <a:cs typeface="Arial" panose="020B0604020202020204" pitchFamily="34" charset="0"/>
              </a:rPr>
              <a:t>” Device</a:t>
            </a:r>
            <a:br>
              <a:rPr lang="en-AU" sz="4800" b="1" i="1" dirty="0">
                <a:solidFill>
                  <a:srgbClr val="0000FF"/>
                </a:solidFill>
                <a:latin typeface="Arial" panose="020B0604020202020204" pitchFamily="34" charset="0"/>
                <a:cs typeface="Arial" panose="020B0604020202020204" pitchFamily="34" charset="0"/>
              </a:rPr>
            </a:br>
            <a:r>
              <a:rPr lang="en-AU" sz="2400" b="1" i="1" dirty="0">
                <a:latin typeface="Arial" panose="020B0604020202020204" pitchFamily="34" charset="0"/>
                <a:cs typeface="Arial" panose="020B0604020202020204" pitchFamily="34" charset="0"/>
              </a:rPr>
              <a:t>Testing by a prominent Brisbane Australia naturopathic clinic</a:t>
            </a:r>
            <a:endParaRPr lang="en-AU" sz="2000" b="1" i="1" dirty="0">
              <a:solidFill>
                <a:srgbClr val="0000FF"/>
              </a:solidFill>
              <a:latin typeface="Arial" panose="020B0604020202020204" pitchFamily="34" charset="0"/>
              <a:cs typeface="Arial" panose="020B0604020202020204" pitchFamily="34" charset="0"/>
            </a:endParaRPr>
          </a:p>
          <a:p>
            <a:pPr algn="ctr"/>
            <a:endParaRPr lang="en-AU" b="1" i="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71762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662863" y="3535121"/>
            <a:ext cx="4150490" cy="2482748"/>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922127" y="7434182"/>
            <a:ext cx="1665413" cy="1601825"/>
          </a:xfrm>
          <a:prstGeom prst="rect">
            <a:avLst/>
          </a:prstGeom>
        </p:spPr>
      </p:pic>
      <p:grpSp>
        <p:nvGrpSpPr>
          <p:cNvPr id="10" name="Group 10"/>
          <p:cNvGrpSpPr/>
          <p:nvPr/>
        </p:nvGrpSpPr>
        <p:grpSpPr>
          <a:xfrm>
            <a:off x="1474650" y="1562101"/>
            <a:ext cx="6760953" cy="4087413"/>
            <a:chOff x="0" y="85725"/>
            <a:chExt cx="9014604" cy="5449883"/>
          </a:xfrm>
        </p:grpSpPr>
        <p:sp>
          <p:nvSpPr>
            <p:cNvPr id="11" name="TextBox 11"/>
            <p:cNvSpPr txBox="1"/>
            <p:nvPr/>
          </p:nvSpPr>
          <p:spPr>
            <a:xfrm>
              <a:off x="0" y="85725"/>
              <a:ext cx="9014604" cy="3248751"/>
            </a:xfrm>
            <a:prstGeom prst="rect">
              <a:avLst/>
            </a:prstGeom>
          </p:spPr>
          <p:txBody>
            <a:bodyPr lIns="0" tIns="0" rIns="0" bIns="0" rtlCol="0" anchor="t">
              <a:spAutoFit/>
            </a:bodyPr>
            <a:lstStyle/>
            <a:p>
              <a:pPr>
                <a:lnSpc>
                  <a:spcPts val="9351"/>
                </a:lnSpc>
              </a:pPr>
              <a:r>
                <a:rPr lang="en-US" sz="8501" dirty="0">
                  <a:solidFill>
                    <a:srgbClr val="103779"/>
                  </a:solidFill>
                  <a:latin typeface="Halant Medium Bold"/>
                </a:rPr>
                <a:t> </a:t>
              </a:r>
            </a:p>
            <a:p>
              <a:pPr>
                <a:lnSpc>
                  <a:spcPts val="9351"/>
                </a:lnSpc>
              </a:pPr>
              <a:endParaRPr lang="en-US" sz="8501" dirty="0">
                <a:solidFill>
                  <a:srgbClr val="103779"/>
                </a:solidFill>
                <a:latin typeface="Halant Medium Bold"/>
              </a:endParaRPr>
            </a:p>
          </p:txBody>
        </p:sp>
        <p:sp>
          <p:nvSpPr>
            <p:cNvPr id="12" name="TextBox 12"/>
            <p:cNvSpPr txBox="1"/>
            <p:nvPr/>
          </p:nvSpPr>
          <p:spPr>
            <a:xfrm>
              <a:off x="0" y="5094804"/>
              <a:ext cx="9014604" cy="440804"/>
            </a:xfrm>
            <a:prstGeom prst="rect">
              <a:avLst/>
            </a:prstGeom>
          </p:spPr>
          <p:txBody>
            <a:bodyPr lIns="0" tIns="0" rIns="0" bIns="0" rtlCol="0" anchor="t">
              <a:spAutoFit/>
            </a:bodyPr>
            <a:lstStyle/>
            <a:p>
              <a:pPr>
                <a:lnSpc>
                  <a:spcPts val="2730"/>
                </a:lnSpc>
              </a:pPr>
              <a:endParaRPr lang="en-US" sz="2100" dirty="0">
                <a:solidFill>
                  <a:srgbClr val="103779"/>
                </a:solidFill>
                <a:latin typeface="Assistant Regular"/>
              </a:endParaRPr>
            </a:p>
          </p:txBody>
        </p:sp>
        <p:sp>
          <p:nvSpPr>
            <p:cNvPr id="13" name="TextBox 13"/>
            <p:cNvSpPr txBox="1"/>
            <p:nvPr/>
          </p:nvSpPr>
          <p:spPr>
            <a:xfrm>
              <a:off x="0" y="3886260"/>
              <a:ext cx="9014604" cy="679588"/>
            </a:xfrm>
            <a:prstGeom prst="rect">
              <a:avLst/>
            </a:prstGeom>
          </p:spPr>
          <p:txBody>
            <a:bodyPr lIns="0" tIns="0" rIns="0" bIns="0" rtlCol="0" anchor="t">
              <a:spAutoFit/>
            </a:bodyPr>
            <a:lstStyle/>
            <a:p>
              <a:pPr>
                <a:lnSpc>
                  <a:spcPts val="3851"/>
                </a:lnSpc>
              </a:pPr>
              <a:endParaRPr lang="en-US" sz="3499" spc="-35" dirty="0">
                <a:solidFill>
                  <a:srgbClr val="103779"/>
                </a:solidFill>
                <a:latin typeface="Halant Medium"/>
              </a:endParaRPr>
            </a:p>
          </p:txBody>
        </p:sp>
      </p:grpSp>
      <p:sp>
        <p:nvSpPr>
          <p:cNvPr id="3" name="TextBox 2">
            <a:extLst>
              <a:ext uri="{FF2B5EF4-FFF2-40B4-BE49-F238E27FC236}">
                <a16:creationId xmlns:a16="http://schemas.microsoft.com/office/drawing/2014/main" id="{843FBBB4-420A-4B76-B31D-AEE34483FFED}"/>
              </a:ext>
            </a:extLst>
          </p:cNvPr>
          <p:cNvSpPr txBox="1"/>
          <p:nvPr/>
        </p:nvSpPr>
        <p:spPr>
          <a:xfrm>
            <a:off x="10709105" y="988282"/>
            <a:ext cx="6760953" cy="8079519"/>
          </a:xfrm>
          <a:prstGeom prst="rect">
            <a:avLst/>
          </a:prstGeom>
          <a:noFill/>
        </p:spPr>
        <p:txBody>
          <a:bodyPr wrap="square" rtlCol="0">
            <a:spAutoFit/>
          </a:bodyPr>
          <a:lstStyle/>
          <a:p>
            <a:pPr algn="ctr"/>
            <a:r>
              <a:rPr lang="en-AU" sz="8501" b="1" i="1" dirty="0">
                <a:solidFill>
                  <a:srgbClr val="0000FF"/>
                </a:solidFill>
                <a:latin typeface="Arial" panose="020B0604020202020204" pitchFamily="34" charset="0"/>
                <a:cs typeface="Arial" panose="020B0604020202020204" pitchFamily="34" charset="0"/>
              </a:rPr>
              <a:t>The Bare </a:t>
            </a:r>
          </a:p>
          <a:p>
            <a:pPr algn="ctr"/>
            <a:r>
              <a:rPr lang="en-AU" sz="8501" b="1" i="1" dirty="0">
                <a:solidFill>
                  <a:srgbClr val="0000FF"/>
                </a:solidFill>
                <a:latin typeface="Arial" panose="020B0604020202020204" pitchFamily="34" charset="0"/>
                <a:cs typeface="Arial" panose="020B0604020202020204" pitchFamily="34" charset="0"/>
              </a:rPr>
              <a:t>Essentials Kit</a:t>
            </a:r>
          </a:p>
          <a:p>
            <a:pPr algn="ctr"/>
            <a:r>
              <a:rPr lang="en-AU" sz="6600" b="1" i="1" dirty="0">
                <a:latin typeface="Arial" panose="020B0604020202020204" pitchFamily="34" charset="0"/>
                <a:cs typeface="Arial" panose="020B0604020202020204" pitchFamily="34" charset="0"/>
              </a:rPr>
              <a:t>Pendant, </a:t>
            </a:r>
            <a:br>
              <a:rPr lang="en-AU" sz="6600" b="1" i="1" dirty="0">
                <a:latin typeface="Arial" panose="020B0604020202020204" pitchFamily="34" charset="0"/>
                <a:cs typeface="Arial" panose="020B0604020202020204" pitchFamily="34" charset="0"/>
              </a:rPr>
            </a:br>
            <a:r>
              <a:rPr lang="en-AU" sz="6600" b="1" i="1" dirty="0">
                <a:latin typeface="Arial" panose="020B0604020202020204" pitchFamily="34" charset="0"/>
                <a:cs typeface="Arial" panose="020B0604020202020204" pitchFamily="34" charset="0"/>
              </a:rPr>
              <a:t>Phone Tags &amp; </a:t>
            </a:r>
            <a:br>
              <a:rPr lang="en-AU" sz="6600" b="1" i="1" dirty="0">
                <a:latin typeface="Arial" panose="020B0604020202020204" pitchFamily="34" charset="0"/>
                <a:cs typeface="Arial" panose="020B0604020202020204" pitchFamily="34" charset="0"/>
              </a:rPr>
            </a:br>
            <a:r>
              <a:rPr lang="en-AU" sz="6600" b="1" i="1" dirty="0">
                <a:latin typeface="Arial" panose="020B0604020202020204" pitchFamily="34" charset="0"/>
                <a:cs typeface="Arial" panose="020B0604020202020204" pitchFamily="34" charset="0"/>
              </a:rPr>
              <a:t>Pocket Plate</a:t>
            </a:r>
          </a:p>
          <a:p>
            <a:pPr algn="ctr"/>
            <a:r>
              <a:rPr lang="en-AU" sz="6600" b="1" i="1" dirty="0">
                <a:solidFill>
                  <a:srgbClr val="FF0000"/>
                </a:solidFill>
                <a:latin typeface="Arial" panose="020B0604020202020204" pitchFamily="34" charset="0"/>
                <a:cs typeface="Arial" panose="020B0604020202020204" pitchFamily="34" charset="0"/>
              </a:rPr>
              <a:t>5% discount</a:t>
            </a:r>
          </a:p>
        </p:txBody>
      </p:sp>
      <p:pic>
        <p:nvPicPr>
          <p:cNvPr id="6" name="Picture 5">
            <a:extLst>
              <a:ext uri="{FF2B5EF4-FFF2-40B4-BE49-F238E27FC236}">
                <a16:creationId xmlns:a16="http://schemas.microsoft.com/office/drawing/2014/main" id="{F433ED69-2EBD-4F3A-B997-F35F2E3BB5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170" y="1076325"/>
            <a:ext cx="10167935" cy="8134349"/>
          </a:xfrm>
          <a:prstGeom prst="rect">
            <a:avLst/>
          </a:prstGeom>
        </p:spPr>
      </p:pic>
    </p:spTree>
    <p:extLst>
      <p:ext uri="{BB962C8B-B14F-4D97-AF65-F5344CB8AC3E}">
        <p14:creationId xmlns:p14="http://schemas.microsoft.com/office/powerpoint/2010/main" val="39492673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7391400" y="3950865"/>
            <a:ext cx="8985187" cy="462307"/>
          </a:xfrm>
          <a:prstGeom prst="rect">
            <a:avLst/>
          </a:prstGeom>
        </p:spPr>
        <p:txBody>
          <a:bodyPr wrap="square" lIns="0" tIns="0" rIns="0" bIns="0" rtlCol="0" anchor="t">
            <a:spAutoFit/>
          </a:bodyPr>
          <a:lstStyle/>
          <a:p>
            <a:pPr>
              <a:lnSpc>
                <a:spcPts val="2730"/>
              </a:lnSpc>
            </a:pPr>
            <a:endParaRPr lang="en-US" sz="6000" dirty="0">
              <a:solidFill>
                <a:srgbClr val="103779"/>
              </a:solidFill>
              <a:latin typeface="Assistant Regular"/>
            </a:endParaRPr>
          </a:p>
        </p:txBody>
      </p:sp>
      <p:sp>
        <p:nvSpPr>
          <p:cNvPr id="7" name="TextBox 6">
            <a:extLst>
              <a:ext uri="{FF2B5EF4-FFF2-40B4-BE49-F238E27FC236}">
                <a16:creationId xmlns:a16="http://schemas.microsoft.com/office/drawing/2014/main" id="{E1C84592-3F17-BA58-F4A0-1E075E53C8FF}"/>
              </a:ext>
            </a:extLst>
          </p:cNvPr>
          <p:cNvSpPr txBox="1"/>
          <p:nvPr/>
        </p:nvSpPr>
        <p:spPr>
          <a:xfrm>
            <a:off x="6976899" y="4686300"/>
            <a:ext cx="11347387" cy="5201424"/>
          </a:xfrm>
          <a:prstGeom prst="rect">
            <a:avLst/>
          </a:prstGeom>
          <a:noFill/>
        </p:spPr>
        <p:txBody>
          <a:bodyPr wrap="square">
            <a:spAutoFit/>
          </a:bodyPr>
          <a:lstStyle/>
          <a:p>
            <a:pPr algn="ctr"/>
            <a:r>
              <a:rPr lang="en-AU" sz="4400" b="1" i="1" kern="100" dirty="0">
                <a:effectLst/>
                <a:latin typeface="Arial" panose="020B0604020202020204" pitchFamily="34" charset="0"/>
                <a:ea typeface="Segoe UI Emoji" panose="020B0502040204020203" pitchFamily="34" charset="0"/>
              </a:rPr>
              <a:t>Harmonizing the EM Radiation from your computer, </a:t>
            </a:r>
            <a:r>
              <a:rPr lang="en-AU" sz="4400" b="1" i="1" kern="100" dirty="0">
                <a:solidFill>
                  <a:srgbClr val="0000FF"/>
                </a:solidFill>
                <a:latin typeface="Arial" panose="020B0604020202020204" pitchFamily="34" charset="0"/>
                <a:ea typeface="Segoe UI Emoji" panose="020B0502040204020203" pitchFamily="34" charset="0"/>
              </a:rPr>
              <a:t>(helps with eyestrain).</a:t>
            </a:r>
            <a:endParaRPr lang="en-AU" sz="4400" b="1" i="1" kern="100" dirty="0">
              <a:solidFill>
                <a:srgbClr val="0000FF"/>
              </a:solidFill>
              <a:effectLst/>
              <a:latin typeface="Arial" panose="020B0604020202020204" pitchFamily="34" charset="0"/>
              <a:ea typeface="Segoe UI Emoji" panose="020B0502040204020203" pitchFamily="34" charset="0"/>
            </a:endParaRPr>
          </a:p>
          <a:p>
            <a:pPr algn="ctr"/>
            <a:r>
              <a:rPr lang="en-AU" sz="4400" b="1" i="1" kern="100" dirty="0">
                <a:latin typeface="Arial" panose="020B0604020202020204" pitchFamily="34" charset="0"/>
                <a:ea typeface="Segoe UI Emoji" panose="020B0502040204020203" pitchFamily="34" charset="0"/>
              </a:rPr>
              <a:t>As well as smart meters, gaming devices, WiFi, &amp; other electronic devices.</a:t>
            </a:r>
          </a:p>
          <a:p>
            <a:pPr algn="ctr"/>
            <a:endParaRPr lang="en-AU" sz="3600" b="1" i="1" kern="100" dirty="0">
              <a:latin typeface="Arial" panose="020B0604020202020204" pitchFamily="34" charset="0"/>
              <a:ea typeface="Segoe UI Emoji" panose="020B0502040204020203" pitchFamily="34" charset="0"/>
            </a:endParaRPr>
          </a:p>
          <a:p>
            <a:pPr algn="ctr"/>
            <a:r>
              <a:rPr lang="en-AU" sz="4000" b="1" i="1" kern="100" dirty="0">
                <a:solidFill>
                  <a:srgbClr val="0000FF"/>
                </a:solidFill>
                <a:latin typeface="Arial" panose="020B0604020202020204" pitchFamily="34" charset="0"/>
                <a:ea typeface="Segoe UI Emoji" panose="020B0502040204020203" pitchFamily="34" charset="0"/>
              </a:rPr>
              <a:t>It can also be used to treat water </a:t>
            </a:r>
            <a:br>
              <a:rPr lang="en-AU" sz="4000" b="1" i="1" kern="100" dirty="0">
                <a:solidFill>
                  <a:srgbClr val="0000FF"/>
                </a:solidFill>
                <a:latin typeface="Arial" panose="020B0604020202020204" pitchFamily="34" charset="0"/>
                <a:ea typeface="Segoe UI Emoji" panose="020B0502040204020203" pitchFamily="34" charset="0"/>
              </a:rPr>
            </a:br>
            <a:r>
              <a:rPr lang="en-AU" sz="4000" b="1" i="1" kern="100" dirty="0">
                <a:solidFill>
                  <a:srgbClr val="0000FF"/>
                </a:solidFill>
                <a:latin typeface="Arial" panose="020B0604020202020204" pitchFamily="34" charset="0"/>
                <a:ea typeface="Segoe UI Emoji" panose="020B0502040204020203" pitchFamily="34" charset="0"/>
              </a:rPr>
              <a:t>or to assist with healing small cuts, bruises or bites, in a similar fashion to the pocket plate.</a:t>
            </a:r>
            <a:endParaRPr lang="en-AU" sz="4000" b="1" i="1" dirty="0">
              <a:solidFill>
                <a:srgbClr val="0000FF"/>
              </a:solidFill>
            </a:endParaRPr>
          </a:p>
        </p:txBody>
      </p:sp>
      <p:pic>
        <p:nvPicPr>
          <p:cNvPr id="12" name="Picture 11" descr="A purple octagon with a white background&#10;&#10;AI-generated content may be incorrect.">
            <a:extLst>
              <a:ext uri="{FF2B5EF4-FFF2-40B4-BE49-F238E27FC236}">
                <a16:creationId xmlns:a16="http://schemas.microsoft.com/office/drawing/2014/main" id="{D5F07B41-7BE8-50F7-BC92-60F4EF00FC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095500"/>
            <a:ext cx="6553200" cy="6525255"/>
          </a:xfrm>
          <a:prstGeom prst="rect">
            <a:avLst/>
          </a:prstGeom>
        </p:spPr>
      </p:pic>
      <p:sp>
        <p:nvSpPr>
          <p:cNvPr id="16" name="TextBox 15">
            <a:extLst>
              <a:ext uri="{FF2B5EF4-FFF2-40B4-BE49-F238E27FC236}">
                <a16:creationId xmlns:a16="http://schemas.microsoft.com/office/drawing/2014/main" id="{381B756D-EE64-8951-A0C0-E56375A87582}"/>
              </a:ext>
            </a:extLst>
          </p:cNvPr>
          <p:cNvSpPr txBox="1"/>
          <p:nvPr/>
        </p:nvSpPr>
        <p:spPr>
          <a:xfrm>
            <a:off x="6553200" y="627520"/>
            <a:ext cx="11506200" cy="3785652"/>
          </a:xfrm>
          <a:prstGeom prst="rect">
            <a:avLst/>
          </a:prstGeom>
          <a:noFill/>
        </p:spPr>
        <p:txBody>
          <a:bodyPr wrap="square" rtlCol="0">
            <a:spAutoFit/>
          </a:bodyPr>
          <a:lstStyle/>
          <a:p>
            <a:pPr algn="ctr"/>
            <a:r>
              <a:rPr lang="en-AU" sz="8000" b="1" i="1" dirty="0">
                <a:solidFill>
                  <a:srgbClr val="0000FF"/>
                </a:solidFill>
                <a:latin typeface="Arial" panose="020B0604020202020204" pitchFamily="34" charset="0"/>
                <a:cs typeface="Arial" panose="020B0604020202020204" pitchFamily="34" charset="0"/>
              </a:rPr>
              <a:t>Small Octagonal </a:t>
            </a:r>
            <a:br>
              <a:rPr lang="en-AU" sz="8000" b="1" i="1" dirty="0">
                <a:solidFill>
                  <a:srgbClr val="0000FF"/>
                </a:solidFill>
                <a:latin typeface="Arial" panose="020B0604020202020204" pitchFamily="34" charset="0"/>
                <a:cs typeface="Arial" panose="020B0604020202020204" pitchFamily="34" charset="0"/>
              </a:rPr>
            </a:br>
            <a:r>
              <a:rPr lang="en-AU" sz="8000" b="1" i="1" dirty="0">
                <a:latin typeface="Arial" panose="020B0604020202020204" pitchFamily="34" charset="0"/>
                <a:cs typeface="Arial" panose="020B0604020202020204" pitchFamily="34" charset="0"/>
              </a:rPr>
              <a:t>(Computer) </a:t>
            </a:r>
            <a:br>
              <a:rPr lang="en-AU" sz="8000" b="1" i="1" dirty="0">
                <a:solidFill>
                  <a:srgbClr val="0000FF"/>
                </a:solidFill>
                <a:latin typeface="Arial" panose="020B0604020202020204" pitchFamily="34" charset="0"/>
                <a:cs typeface="Arial" panose="020B0604020202020204" pitchFamily="34" charset="0"/>
              </a:rPr>
            </a:br>
            <a:r>
              <a:rPr lang="en-AU" sz="8000" b="1" i="1" dirty="0">
                <a:solidFill>
                  <a:srgbClr val="0000FF"/>
                </a:solidFill>
                <a:latin typeface="Arial" panose="020B0604020202020204" pitchFamily="34" charset="0"/>
                <a:cs typeface="Arial" panose="020B0604020202020204" pitchFamily="34" charset="0"/>
              </a:rPr>
              <a:t>Plate</a:t>
            </a:r>
          </a:p>
        </p:txBody>
      </p:sp>
    </p:spTree>
    <p:extLst>
      <p:ext uri="{BB962C8B-B14F-4D97-AF65-F5344CB8AC3E}">
        <p14:creationId xmlns:p14="http://schemas.microsoft.com/office/powerpoint/2010/main" val="13337806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04BC68-3AF9-4BEB-BA35-E0611E9F02B2}"/>
              </a:ext>
            </a:extLst>
          </p:cNvPr>
          <p:cNvPicPr>
            <a:picLocks noChangeAspect="1"/>
          </p:cNvPicPr>
          <p:nvPr/>
        </p:nvPicPr>
        <p:blipFill rotWithShape="1">
          <a:blip r:embed="rId2">
            <a:extLst>
              <a:ext uri="{28A0092B-C50C-407E-A947-70E740481C1C}">
                <a14:useLocalDpi xmlns:a14="http://schemas.microsoft.com/office/drawing/2010/main" val="0"/>
              </a:ext>
            </a:extLst>
          </a:blip>
          <a:srcRect l="11647" r="12168"/>
          <a:stretch/>
        </p:blipFill>
        <p:spPr>
          <a:xfrm>
            <a:off x="647702" y="806217"/>
            <a:ext cx="7886698" cy="8281678"/>
          </a:xfrm>
          <a:prstGeom prst="rect">
            <a:avLst/>
          </a:prstGeom>
        </p:spPr>
      </p:pic>
      <p:grpSp>
        <p:nvGrpSpPr>
          <p:cNvPr id="2" name="Group 2"/>
          <p:cNvGrpSpPr/>
          <p:nvPr/>
        </p:nvGrpSpPr>
        <p:grpSpPr>
          <a:xfrm>
            <a:off x="7924800" y="353749"/>
            <a:ext cx="10363200" cy="2118052"/>
            <a:chOff x="-620193" y="55313"/>
            <a:chExt cx="9985000" cy="2572945"/>
          </a:xfrm>
        </p:grpSpPr>
        <p:sp>
          <p:nvSpPr>
            <p:cNvPr id="3" name="TextBox 3"/>
            <p:cNvSpPr txBox="1"/>
            <p:nvPr/>
          </p:nvSpPr>
          <p:spPr>
            <a:xfrm>
              <a:off x="-620193" y="55313"/>
              <a:ext cx="9364806" cy="1764900"/>
            </a:xfrm>
            <a:prstGeom prst="rect">
              <a:avLst/>
            </a:prstGeom>
          </p:spPr>
          <p:txBody>
            <a:bodyPr wrap="square" lIns="0" tIns="0" rIns="0" bIns="0" rtlCol="0" anchor="t">
              <a:spAutoFit/>
            </a:bodyPr>
            <a:lstStyle/>
            <a:p>
              <a:pPr algn="ctr">
                <a:lnSpc>
                  <a:spcPts val="9350"/>
                </a:lnSpc>
              </a:pPr>
              <a:r>
                <a:rPr lang="en-US" sz="8500" b="1" i="1" dirty="0">
                  <a:solidFill>
                    <a:srgbClr val="0000FF"/>
                  </a:solidFill>
                  <a:latin typeface="Arial" panose="020B0604020202020204" pitchFamily="34" charset="0"/>
                  <a:cs typeface="Arial" panose="020B0604020202020204" pitchFamily="34" charset="0"/>
                </a:rPr>
                <a:t>The 5G </a:t>
              </a:r>
            </a:p>
            <a:p>
              <a:pPr algn="ctr">
                <a:lnSpc>
                  <a:spcPts val="9350"/>
                </a:lnSpc>
              </a:pPr>
              <a:r>
                <a:rPr lang="en-US" sz="8500" b="1" i="1" dirty="0">
                  <a:solidFill>
                    <a:srgbClr val="0000FF"/>
                  </a:solidFill>
                  <a:latin typeface="Arial" panose="020B0604020202020204" pitchFamily="34" charset="0"/>
                  <a:cs typeface="Arial" panose="020B0604020202020204" pitchFamily="34" charset="0"/>
                </a:rPr>
                <a:t>Oyster Plates</a:t>
              </a:r>
            </a:p>
          </p:txBody>
        </p:sp>
        <p:sp>
          <p:nvSpPr>
            <p:cNvPr id="4" name="TextBox 4"/>
            <p:cNvSpPr txBox="1"/>
            <p:nvPr/>
          </p:nvSpPr>
          <p:spPr>
            <a:xfrm>
              <a:off x="1" y="2293391"/>
              <a:ext cx="9364806" cy="334867"/>
            </a:xfrm>
            <a:prstGeom prst="rect">
              <a:avLst/>
            </a:prstGeom>
          </p:spPr>
          <p:txBody>
            <a:bodyPr wrap="square" lIns="0" tIns="0" rIns="0" bIns="0" rtlCol="0" anchor="t">
              <a:spAutoFit/>
            </a:bodyPr>
            <a:lstStyle/>
            <a:p>
              <a:pPr>
                <a:lnSpc>
                  <a:spcPts val="2730"/>
                </a:lnSpc>
              </a:pPr>
              <a:endParaRPr lang="en-US" sz="6000" dirty="0">
                <a:solidFill>
                  <a:srgbClr val="103779"/>
                </a:solidFill>
                <a:latin typeface="Assistant Regular"/>
              </a:endParaRPr>
            </a:p>
          </p:txBody>
        </p:sp>
      </p:grpSp>
      <p:sp>
        <p:nvSpPr>
          <p:cNvPr id="7" name="TextBox 6">
            <a:extLst>
              <a:ext uri="{FF2B5EF4-FFF2-40B4-BE49-F238E27FC236}">
                <a16:creationId xmlns:a16="http://schemas.microsoft.com/office/drawing/2014/main" id="{A503BB3F-8198-444A-8CFD-A5999A2A376F}"/>
              </a:ext>
            </a:extLst>
          </p:cNvPr>
          <p:cNvSpPr txBox="1"/>
          <p:nvPr/>
        </p:nvSpPr>
        <p:spPr>
          <a:xfrm>
            <a:off x="8375938" y="3028710"/>
            <a:ext cx="9683461" cy="1938992"/>
          </a:xfrm>
          <a:prstGeom prst="rect">
            <a:avLst/>
          </a:prstGeom>
          <a:noFill/>
        </p:spPr>
        <p:txBody>
          <a:bodyPr wrap="square" rtlCol="0">
            <a:spAutoFit/>
          </a:bodyPr>
          <a:lstStyle/>
          <a:p>
            <a:pPr algn="ctr"/>
            <a:r>
              <a:rPr lang="en-AU" sz="6000" b="1" i="1" dirty="0">
                <a:solidFill>
                  <a:srgbClr val="FF00FF"/>
                </a:solidFill>
                <a:latin typeface="Arial" panose="020B0604020202020204" pitchFamily="34" charset="0"/>
                <a:cs typeface="Arial" panose="020B0604020202020204" pitchFamily="34" charset="0"/>
              </a:rPr>
              <a:t>building the foundation of your harmonic bubble</a:t>
            </a:r>
          </a:p>
        </p:txBody>
      </p:sp>
      <p:sp>
        <p:nvSpPr>
          <p:cNvPr id="9" name="TextBox 8">
            <a:extLst>
              <a:ext uri="{FF2B5EF4-FFF2-40B4-BE49-F238E27FC236}">
                <a16:creationId xmlns:a16="http://schemas.microsoft.com/office/drawing/2014/main" id="{F22396A8-4635-4CB3-EE64-7CE156B17D4A}"/>
              </a:ext>
            </a:extLst>
          </p:cNvPr>
          <p:cNvSpPr txBox="1"/>
          <p:nvPr/>
        </p:nvSpPr>
        <p:spPr>
          <a:xfrm>
            <a:off x="8763000" y="5524611"/>
            <a:ext cx="9144000" cy="4247317"/>
          </a:xfrm>
          <a:prstGeom prst="rect">
            <a:avLst/>
          </a:prstGeom>
          <a:noFill/>
        </p:spPr>
        <p:txBody>
          <a:bodyPr wrap="square">
            <a:spAutoFit/>
          </a:bodyPr>
          <a:lstStyle/>
          <a:p>
            <a:pPr algn="ctr"/>
            <a:r>
              <a:rPr lang="en-AU" sz="5400" b="1" i="1" kern="100" dirty="0">
                <a:solidFill>
                  <a:srgbClr val="0000FF"/>
                </a:solidFill>
                <a:effectLst/>
                <a:latin typeface="Arial" panose="020B0604020202020204" pitchFamily="34" charset="0"/>
                <a:ea typeface="Segoe UI Emoji" panose="020B0502040204020203" pitchFamily="34" charset="0"/>
              </a:rPr>
              <a:t>Harmonizing EM-Radiation from Radio/TV Wi-Fi &amp; Geopathic Stress in your home, farm, property, business</a:t>
            </a:r>
            <a:r>
              <a:rPr lang="en-AU" sz="5400" b="1" i="1" kern="100" dirty="0">
                <a:solidFill>
                  <a:srgbClr val="0000FF"/>
                </a:solidFill>
                <a:latin typeface="Arial" panose="020B0604020202020204" pitchFamily="34" charset="0"/>
                <a:ea typeface="Segoe UI Emoji" panose="020B0502040204020203" pitchFamily="34" charset="0"/>
              </a:rPr>
              <a:t>/</a:t>
            </a:r>
            <a:r>
              <a:rPr lang="en-AU" sz="5400" b="1" i="1" kern="100" dirty="0">
                <a:solidFill>
                  <a:srgbClr val="0000FF"/>
                </a:solidFill>
                <a:effectLst/>
                <a:latin typeface="Arial" panose="020B0604020202020204" pitchFamily="34" charset="0"/>
                <a:ea typeface="Segoe UI Emoji" panose="020B0502040204020203" pitchFamily="34" charset="0"/>
              </a:rPr>
              <a:t>office. </a:t>
            </a:r>
            <a:endParaRPr lang="en-AU" sz="5400" b="1" i="1" dirty="0">
              <a:solidFill>
                <a:srgbClr val="0000FF"/>
              </a:solidFill>
            </a:endParaRPr>
          </a:p>
        </p:txBody>
      </p:sp>
    </p:spTree>
    <p:extLst>
      <p:ext uri="{BB962C8B-B14F-4D97-AF65-F5344CB8AC3E}">
        <p14:creationId xmlns:p14="http://schemas.microsoft.com/office/powerpoint/2010/main" val="6526068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762C6-8A45-6F38-E680-B569DA9F04A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EFECB92-83EB-EC79-0FF2-FBBA36E120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647" r="12168"/>
          <a:stretch/>
        </p:blipFill>
        <p:spPr>
          <a:xfrm>
            <a:off x="1195273" y="-19957"/>
            <a:ext cx="4010254" cy="4211095"/>
          </a:xfrm>
          <a:prstGeom prst="rect">
            <a:avLst/>
          </a:prstGeom>
        </p:spPr>
      </p:pic>
      <p:sp>
        <p:nvSpPr>
          <p:cNvPr id="4" name="TextBox 4">
            <a:extLst>
              <a:ext uri="{FF2B5EF4-FFF2-40B4-BE49-F238E27FC236}">
                <a16:creationId xmlns:a16="http://schemas.microsoft.com/office/drawing/2014/main" id="{79F5CC44-901E-4D44-8BA7-18417A6A89EB}"/>
              </a:ext>
            </a:extLst>
          </p:cNvPr>
          <p:cNvSpPr txBox="1"/>
          <p:nvPr/>
        </p:nvSpPr>
        <p:spPr>
          <a:xfrm>
            <a:off x="8991602" y="3443567"/>
            <a:ext cx="9296398" cy="462306"/>
          </a:xfrm>
          <a:prstGeom prst="rect">
            <a:avLst/>
          </a:prstGeom>
        </p:spPr>
        <p:txBody>
          <a:bodyPr wrap="square" lIns="0" tIns="0" rIns="0" bIns="0" rtlCol="0" anchor="t">
            <a:spAutoFit/>
          </a:bodyPr>
          <a:lstStyle/>
          <a:p>
            <a:pPr>
              <a:lnSpc>
                <a:spcPts val="2730"/>
              </a:lnSpc>
            </a:pPr>
            <a:endParaRPr lang="en-US" sz="6000" dirty="0">
              <a:solidFill>
                <a:srgbClr val="103779"/>
              </a:solidFill>
              <a:latin typeface="Assistant Regular"/>
            </a:endParaRPr>
          </a:p>
        </p:txBody>
      </p:sp>
      <p:sp>
        <p:nvSpPr>
          <p:cNvPr id="9" name="TextBox 8">
            <a:extLst>
              <a:ext uri="{FF2B5EF4-FFF2-40B4-BE49-F238E27FC236}">
                <a16:creationId xmlns:a16="http://schemas.microsoft.com/office/drawing/2014/main" id="{330025C8-FC51-71ED-3153-A5494E358360}"/>
              </a:ext>
            </a:extLst>
          </p:cNvPr>
          <p:cNvSpPr txBox="1"/>
          <p:nvPr/>
        </p:nvSpPr>
        <p:spPr>
          <a:xfrm>
            <a:off x="6019800" y="172908"/>
            <a:ext cx="11887200" cy="9941183"/>
          </a:xfrm>
          <a:prstGeom prst="rect">
            <a:avLst/>
          </a:prstGeom>
          <a:noFill/>
        </p:spPr>
        <p:txBody>
          <a:bodyPr wrap="square">
            <a:spAutoFit/>
          </a:bodyPr>
          <a:lstStyle/>
          <a:p>
            <a:pPr algn="ctr"/>
            <a:r>
              <a:rPr lang="en-AU" sz="4400" b="1" i="1" kern="100" dirty="0">
                <a:solidFill>
                  <a:srgbClr val="0000FF"/>
                </a:solidFill>
                <a:latin typeface="Arial" panose="020B0604020202020204" pitchFamily="34" charset="0"/>
                <a:ea typeface="Segoe UI Emoji" panose="020B0502040204020203" pitchFamily="34" charset="0"/>
              </a:rPr>
              <a:t>The Small 5G Oyster Plate</a:t>
            </a:r>
          </a:p>
          <a:p>
            <a:pPr algn="ctr"/>
            <a:r>
              <a:rPr lang="en-AU" sz="4400" b="1" i="1" kern="100" dirty="0">
                <a:solidFill>
                  <a:srgbClr val="FF00FF"/>
                </a:solidFill>
                <a:latin typeface="Arial" panose="020B0604020202020204" pitchFamily="34" charset="0"/>
                <a:ea typeface="Segoe UI Emoji" panose="020B0502040204020203" pitchFamily="34" charset="0"/>
              </a:rPr>
              <a:t>Creates a 1-acre sized harmonic bubble.</a:t>
            </a:r>
          </a:p>
          <a:p>
            <a:pPr algn="ctr"/>
            <a:r>
              <a:rPr lang="en-AU" sz="4400" b="1" i="1" kern="100" dirty="0">
                <a:latin typeface="Arial" panose="020B0604020202020204" pitchFamily="34" charset="0"/>
                <a:ea typeface="Segoe UI Emoji" panose="020B0502040204020203" pitchFamily="34" charset="0"/>
              </a:rPr>
              <a:t>for houses &amp; apartments.</a:t>
            </a:r>
          </a:p>
          <a:p>
            <a:pPr algn="ctr"/>
            <a:endParaRPr lang="en-AU" sz="4400" b="1" i="1" kern="100" dirty="0">
              <a:latin typeface="Arial" panose="020B0604020202020204" pitchFamily="34" charset="0"/>
              <a:ea typeface="Segoe UI Emoji" panose="020B0502040204020203" pitchFamily="34" charset="0"/>
            </a:endParaRPr>
          </a:p>
          <a:p>
            <a:pPr algn="ctr"/>
            <a:r>
              <a:rPr lang="en-AU" sz="4400" b="1" i="1" kern="100" dirty="0">
                <a:solidFill>
                  <a:srgbClr val="0000FF"/>
                </a:solidFill>
                <a:latin typeface="Arial" panose="020B0604020202020204" pitchFamily="34" charset="0"/>
                <a:ea typeface="Segoe UI Emoji" panose="020B0502040204020203" pitchFamily="34" charset="0"/>
              </a:rPr>
              <a:t>The Large 5G Oyster Plate</a:t>
            </a:r>
          </a:p>
          <a:p>
            <a:pPr algn="ctr"/>
            <a:r>
              <a:rPr lang="en-AU" sz="4400" b="1" i="1" kern="100" dirty="0">
                <a:latin typeface="Arial" panose="020B0604020202020204" pitchFamily="34" charset="0"/>
                <a:ea typeface="Segoe UI Emoji" panose="020B0502040204020203" pitchFamily="34" charset="0"/>
              </a:rPr>
              <a:t> </a:t>
            </a:r>
            <a:r>
              <a:rPr lang="en-AU" sz="4400" b="1" i="1" kern="100" dirty="0">
                <a:solidFill>
                  <a:srgbClr val="FF00FF"/>
                </a:solidFill>
                <a:latin typeface="Arial" panose="020B0604020202020204" pitchFamily="34" charset="0"/>
                <a:ea typeface="Segoe UI Emoji" panose="020B0502040204020203" pitchFamily="34" charset="0"/>
              </a:rPr>
              <a:t>Creates a 30-acre sized harmonic bubble </a:t>
            </a:r>
            <a:r>
              <a:rPr lang="en-AU" sz="4400" b="1" i="1" kern="100" dirty="0">
                <a:latin typeface="Arial" panose="020B0604020202020204" pitchFamily="34" charset="0"/>
                <a:ea typeface="Segoe UI Emoji" panose="020B0502040204020203" pitchFamily="34" charset="0"/>
              </a:rPr>
              <a:t>for large farms &amp; properties.</a:t>
            </a:r>
          </a:p>
          <a:p>
            <a:pPr algn="ctr"/>
            <a:endParaRPr lang="en-AU" sz="4400" b="1" i="1" kern="100" dirty="0">
              <a:latin typeface="Arial" panose="020B0604020202020204" pitchFamily="34" charset="0"/>
              <a:ea typeface="Segoe UI Emoji" panose="020B0502040204020203" pitchFamily="34" charset="0"/>
            </a:endParaRPr>
          </a:p>
          <a:p>
            <a:pPr algn="ctr"/>
            <a:r>
              <a:rPr lang="en-AU" sz="3600" b="1" i="1" kern="100" dirty="0">
                <a:latin typeface="Arial" panose="020B0604020202020204" pitchFamily="34" charset="0"/>
                <a:ea typeface="Segoe UI Emoji" panose="020B0502040204020203" pitchFamily="34" charset="0"/>
              </a:rPr>
              <a:t>The 5G Oyster Plates </a:t>
            </a:r>
            <a:br>
              <a:rPr lang="en-AU" sz="3600" b="1" i="1" kern="100" dirty="0">
                <a:latin typeface="Arial" panose="020B0604020202020204" pitchFamily="34" charset="0"/>
                <a:ea typeface="Segoe UI Emoji" panose="020B0502040204020203" pitchFamily="34" charset="0"/>
              </a:rPr>
            </a:br>
            <a:r>
              <a:rPr lang="en-AU" sz="3600" b="1" i="1" kern="100" dirty="0">
                <a:latin typeface="Arial" panose="020B0604020202020204" pitchFamily="34" charset="0"/>
                <a:ea typeface="Segoe UI Emoji" panose="020B0502040204020203" pitchFamily="34" charset="0"/>
              </a:rPr>
              <a:t>produce a specific non-hertzian energy which renders the frequencies from mobile phone towers, satellites, radar and high-tension powerlines biocompatible with our bodies.</a:t>
            </a:r>
          </a:p>
          <a:p>
            <a:pPr algn="ctr"/>
            <a:r>
              <a:rPr lang="en-AU" sz="3600" b="1" i="1" kern="100" dirty="0">
                <a:latin typeface="Arial" panose="020B0604020202020204" pitchFamily="34" charset="0"/>
                <a:ea typeface="Segoe UI Emoji" panose="020B0502040204020203" pitchFamily="34" charset="0"/>
              </a:rPr>
              <a:t> </a:t>
            </a:r>
            <a:br>
              <a:rPr lang="en-AU" sz="3600" b="1" i="1" kern="100" dirty="0">
                <a:latin typeface="Arial" panose="020B0604020202020204" pitchFamily="34" charset="0"/>
                <a:ea typeface="Segoe UI Emoji" panose="020B0502040204020203" pitchFamily="34" charset="0"/>
              </a:rPr>
            </a:br>
            <a:r>
              <a:rPr lang="en-AU" sz="3600" b="1" i="1" kern="100" dirty="0">
                <a:latin typeface="Arial" panose="020B0604020202020204" pitchFamily="34" charset="0"/>
                <a:ea typeface="Segoe UI Emoji" panose="020B0502040204020203" pitchFamily="34" charset="0"/>
              </a:rPr>
              <a:t>We can show you where to place the plate in your home for maximum efficiency.</a:t>
            </a:r>
            <a:endParaRPr lang="en-AU" sz="3600" b="1" i="1" dirty="0"/>
          </a:p>
        </p:txBody>
      </p:sp>
      <p:pic>
        <p:nvPicPr>
          <p:cNvPr id="8" name="Picture 7">
            <a:extLst>
              <a:ext uri="{FF2B5EF4-FFF2-40B4-BE49-F238E27FC236}">
                <a16:creationId xmlns:a16="http://schemas.microsoft.com/office/drawing/2014/main" id="{66703938-B1F3-828A-CD4A-98817448E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399526"/>
            <a:ext cx="5638800" cy="5684274"/>
          </a:xfrm>
          <a:prstGeom prst="rect">
            <a:avLst/>
          </a:prstGeom>
        </p:spPr>
      </p:pic>
    </p:spTree>
    <p:extLst>
      <p:ext uri="{BB962C8B-B14F-4D97-AF65-F5344CB8AC3E}">
        <p14:creationId xmlns:p14="http://schemas.microsoft.com/office/powerpoint/2010/main" val="3075081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6854" y="6043023"/>
            <a:ext cx="984892" cy="948285"/>
          </a:xfrm>
          <a:prstGeom prst="rect">
            <a:avLst/>
          </a:prstGeom>
        </p:spPr>
      </p:pic>
      <p:sp>
        <p:nvSpPr>
          <p:cNvPr id="4" name="Rectangle 3">
            <a:extLst>
              <a:ext uri="{FF2B5EF4-FFF2-40B4-BE49-F238E27FC236}">
                <a16:creationId xmlns:a16="http://schemas.microsoft.com/office/drawing/2014/main" id="{7E84919D-F8A4-4FDB-9E9A-CC2AF78BD9F2}"/>
              </a:ext>
            </a:extLst>
          </p:cNvPr>
          <p:cNvSpPr/>
          <p:nvPr/>
        </p:nvSpPr>
        <p:spPr>
          <a:xfrm>
            <a:off x="438177" y="406662"/>
            <a:ext cx="17562378" cy="947367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8" name="Group 18"/>
          <p:cNvGrpSpPr/>
          <p:nvPr/>
        </p:nvGrpSpPr>
        <p:grpSpPr>
          <a:xfrm>
            <a:off x="1084423" y="713867"/>
            <a:ext cx="16660395" cy="3703355"/>
            <a:chOff x="-3259840" y="-407191"/>
            <a:chExt cx="24244044" cy="3364318"/>
          </a:xfrm>
        </p:grpSpPr>
        <p:sp>
          <p:nvSpPr>
            <p:cNvPr id="19" name="TextBox 19"/>
            <p:cNvSpPr txBox="1"/>
            <p:nvPr/>
          </p:nvSpPr>
          <p:spPr>
            <a:xfrm>
              <a:off x="-3259840" y="-407191"/>
              <a:ext cx="24244044" cy="1013550"/>
            </a:xfrm>
            <a:prstGeom prst="rect">
              <a:avLst/>
            </a:prstGeom>
          </p:spPr>
          <p:txBody>
            <a:bodyPr wrap="square" lIns="0" tIns="0" rIns="0" bIns="0" rtlCol="0" anchor="t">
              <a:spAutoFit/>
            </a:bodyPr>
            <a:lstStyle/>
            <a:p>
              <a:pPr algn="ctr">
                <a:lnSpc>
                  <a:spcPts val="9350"/>
                </a:lnSpc>
              </a:pPr>
              <a:endParaRPr lang="en-US" sz="5500" dirty="0">
                <a:solidFill>
                  <a:srgbClr val="103779"/>
                </a:solidFill>
                <a:latin typeface="Halant Medium Bold"/>
              </a:endParaRPr>
            </a:p>
          </p:txBody>
        </p:sp>
        <p:sp>
          <p:nvSpPr>
            <p:cNvPr id="20" name="TextBox 20"/>
            <p:cNvSpPr txBox="1"/>
            <p:nvPr/>
          </p:nvSpPr>
          <p:spPr>
            <a:xfrm>
              <a:off x="0" y="2277454"/>
              <a:ext cx="16170806" cy="679673"/>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grpSp>
      <p:pic>
        <p:nvPicPr>
          <p:cNvPr id="6" name="Picture 5" descr="A picture containing nature, blue&#10;&#10;Description automatically generated">
            <a:extLst>
              <a:ext uri="{FF2B5EF4-FFF2-40B4-BE49-F238E27FC236}">
                <a16:creationId xmlns:a16="http://schemas.microsoft.com/office/drawing/2014/main" id="{3A3D7420-0575-41A0-BEBF-1F9E18FE9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101234"/>
            <a:ext cx="12150532" cy="10185766"/>
          </a:xfrm>
          <a:prstGeom prst="rect">
            <a:avLst/>
          </a:prstGeom>
        </p:spPr>
      </p:pic>
      <p:sp>
        <p:nvSpPr>
          <p:cNvPr id="2" name="Rectangle 1">
            <a:extLst>
              <a:ext uri="{FF2B5EF4-FFF2-40B4-BE49-F238E27FC236}">
                <a16:creationId xmlns:a16="http://schemas.microsoft.com/office/drawing/2014/main" id="{496C0E67-53D0-648F-3911-CAA3253E2021}"/>
              </a:ext>
            </a:extLst>
          </p:cNvPr>
          <p:cNvSpPr/>
          <p:nvPr/>
        </p:nvSpPr>
        <p:spPr>
          <a:xfrm>
            <a:off x="9144000" y="564754"/>
            <a:ext cx="8382002" cy="89221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5400" b="1" i="1" u="sng" dirty="0">
              <a:solidFill>
                <a:schemeClr val="tx1"/>
              </a:solidFill>
              <a:latin typeface="Halant Medium Bold" panose="020B0604020202020204" charset="0"/>
              <a:cs typeface="Halant Medium Bold" panose="020B0604020202020204" charset="0"/>
            </a:endParaRPr>
          </a:p>
          <a:p>
            <a:pPr algn="ctr" eaLnBrk="1" hangingPunct="1"/>
            <a:endParaRPr lang="en-US" sz="5400" b="1" i="1" u="sng" dirty="0">
              <a:solidFill>
                <a:schemeClr val="tx1"/>
              </a:solidFill>
              <a:latin typeface="Halant Medium Bold" panose="020B0604020202020204" charset="0"/>
              <a:cs typeface="Halant Medium Bold" panose="020B0604020202020204" charset="0"/>
            </a:endParaRPr>
          </a:p>
          <a:p>
            <a:pPr algn="ctr" eaLnBrk="1" hangingPunct="1"/>
            <a:endParaRPr lang="en-US" sz="5400" b="1" i="1" u="sng" dirty="0">
              <a:solidFill>
                <a:schemeClr val="tx1"/>
              </a:solidFill>
              <a:latin typeface="Arial" panose="020B0604020202020204" pitchFamily="34" charset="0"/>
              <a:cs typeface="Arial" panose="020B0604020202020204" pitchFamily="34" charset="0"/>
            </a:endParaRPr>
          </a:p>
          <a:p>
            <a:pPr algn="ctr" eaLnBrk="1" hangingPunct="1"/>
            <a:r>
              <a:rPr lang="en-US" sz="4800" b="1" i="1" u="sng" dirty="0">
                <a:solidFill>
                  <a:schemeClr val="tx1"/>
                </a:solidFill>
                <a:latin typeface="Arial" panose="020B0604020202020204" pitchFamily="34" charset="0"/>
                <a:cs typeface="Arial" panose="020B0604020202020204" pitchFamily="34" charset="0"/>
              </a:rPr>
              <a:t>Tesla’s Mission</a:t>
            </a:r>
          </a:p>
          <a:p>
            <a:pPr algn="ctr" eaLnBrk="1" hangingPunct="1"/>
            <a:r>
              <a:rPr lang="en-US" sz="2400" b="1" i="1" u="sng" dirty="0">
                <a:solidFill>
                  <a:schemeClr val="tx1"/>
                </a:solidFill>
                <a:latin typeface="Halant Medium Bold" panose="020B0604020202020204" charset="0"/>
                <a:cs typeface="Halant Medium Bold" panose="020B0604020202020204" charset="0"/>
              </a:rPr>
              <a:t> </a:t>
            </a:r>
          </a:p>
          <a:p>
            <a:pPr algn="ctr" eaLnBrk="1" hangingPunct="1"/>
            <a:r>
              <a:rPr lang="en-US" sz="6000" b="1" i="1" dirty="0">
                <a:solidFill>
                  <a:schemeClr val="tx1"/>
                </a:solidFill>
                <a:latin typeface="Arial" panose="020B0604020202020204" pitchFamily="34" charset="0"/>
                <a:cs typeface="Arial" panose="020B0604020202020204" pitchFamily="34" charset="0"/>
              </a:rPr>
              <a:t>To Assist</a:t>
            </a:r>
          </a:p>
          <a:p>
            <a:pPr algn="ctr" eaLnBrk="1" hangingPunct="1"/>
            <a:r>
              <a:rPr lang="en-US" sz="6000" b="1" i="1" dirty="0">
                <a:solidFill>
                  <a:schemeClr val="tx1"/>
                </a:solidFill>
                <a:latin typeface="Arial" panose="020B0604020202020204" pitchFamily="34" charset="0"/>
                <a:cs typeface="Arial" panose="020B0604020202020204" pitchFamily="34" charset="0"/>
              </a:rPr>
              <a:t>the Planet</a:t>
            </a:r>
            <a:r>
              <a:rPr lang="en-AU" sz="6000" b="1" i="1" dirty="0">
                <a:solidFill>
                  <a:schemeClr val="tx1"/>
                </a:solidFill>
                <a:latin typeface="Arial" panose="020B0604020202020204" pitchFamily="34" charset="0"/>
                <a:cs typeface="Arial" panose="020B0604020202020204" pitchFamily="34" charset="0"/>
              </a:rPr>
              <a:t>’</a:t>
            </a:r>
            <a:r>
              <a:rPr lang="en-US" sz="6000" b="1" i="1" dirty="0">
                <a:solidFill>
                  <a:schemeClr val="tx1"/>
                </a:solidFill>
                <a:latin typeface="Arial" panose="020B0604020202020204" pitchFamily="34" charset="0"/>
                <a:cs typeface="Arial" panose="020B0604020202020204" pitchFamily="34" charset="0"/>
              </a:rPr>
              <a:t>s Return </a:t>
            </a:r>
            <a:br>
              <a:rPr lang="en-US" sz="6000" b="1" i="1" dirty="0">
                <a:solidFill>
                  <a:schemeClr val="tx1"/>
                </a:solidFill>
                <a:latin typeface="Arial" panose="020B0604020202020204" pitchFamily="34" charset="0"/>
                <a:cs typeface="Arial" panose="020B0604020202020204" pitchFamily="34" charset="0"/>
              </a:rPr>
            </a:br>
            <a:r>
              <a:rPr lang="en-US" sz="6000" b="1" i="1" dirty="0">
                <a:solidFill>
                  <a:schemeClr val="tx1"/>
                </a:solidFill>
                <a:latin typeface="Arial" panose="020B0604020202020204" pitchFamily="34" charset="0"/>
                <a:cs typeface="Arial" panose="020B0604020202020204" pitchFamily="34" charset="0"/>
              </a:rPr>
              <a:t>to Harmony &amp; Balance Through </a:t>
            </a:r>
            <a:br>
              <a:rPr lang="en-US" sz="6000" b="1" i="1" dirty="0">
                <a:solidFill>
                  <a:schemeClr val="tx1"/>
                </a:solidFill>
                <a:latin typeface="Arial" panose="020B0604020202020204" pitchFamily="34" charset="0"/>
                <a:cs typeface="Arial" panose="020B0604020202020204" pitchFamily="34" charset="0"/>
              </a:rPr>
            </a:br>
            <a:r>
              <a:rPr lang="en-US" sz="6000" b="1" i="1" dirty="0">
                <a:solidFill>
                  <a:schemeClr val="tx1"/>
                </a:solidFill>
                <a:latin typeface="Arial" panose="020B0604020202020204" pitchFamily="34" charset="0"/>
                <a:cs typeface="Arial" panose="020B0604020202020204" pitchFamily="34" charset="0"/>
              </a:rPr>
              <a:t>Ethical Technologies</a:t>
            </a:r>
            <a:endParaRPr lang="en-AU" sz="6000" b="1"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D090C9E-25D7-1ECC-16ED-D20C27F632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41923" y="564754"/>
            <a:ext cx="2755492" cy="2826146"/>
          </a:xfrm>
          <a:prstGeom prst="rect">
            <a:avLst/>
          </a:prstGeom>
        </p:spPr>
      </p:pic>
    </p:spTree>
    <p:extLst>
      <p:ext uri="{BB962C8B-B14F-4D97-AF65-F5344CB8AC3E}">
        <p14:creationId xmlns:p14="http://schemas.microsoft.com/office/powerpoint/2010/main" val="22085237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77000" y="273571"/>
            <a:ext cx="11811000" cy="1205458"/>
            <a:chOff x="-4455611" y="537961"/>
            <a:chExt cx="13820418" cy="2584624"/>
          </a:xfrm>
        </p:grpSpPr>
        <p:sp>
          <p:nvSpPr>
            <p:cNvPr id="4" name="TextBox 4"/>
            <p:cNvSpPr txBox="1"/>
            <p:nvPr/>
          </p:nvSpPr>
          <p:spPr>
            <a:xfrm>
              <a:off x="1" y="2293391"/>
              <a:ext cx="9364806" cy="334867"/>
            </a:xfrm>
            <a:prstGeom prst="rect">
              <a:avLst/>
            </a:prstGeom>
          </p:spPr>
          <p:txBody>
            <a:bodyPr wrap="square" lIns="0" tIns="0" rIns="0" bIns="0" rtlCol="0" anchor="t">
              <a:spAutoFit/>
            </a:bodyPr>
            <a:lstStyle/>
            <a:p>
              <a:pPr>
                <a:lnSpc>
                  <a:spcPts val="2730"/>
                </a:lnSpc>
              </a:pPr>
              <a:endParaRPr lang="en-US" sz="6000" dirty="0">
                <a:solidFill>
                  <a:srgbClr val="103779"/>
                </a:solidFill>
                <a:latin typeface="Assistant Regular"/>
              </a:endParaRPr>
            </a:p>
          </p:txBody>
        </p:sp>
        <p:sp>
          <p:nvSpPr>
            <p:cNvPr id="3" name="TextBox 3"/>
            <p:cNvSpPr txBox="1"/>
            <p:nvPr/>
          </p:nvSpPr>
          <p:spPr>
            <a:xfrm>
              <a:off x="-4455611" y="537961"/>
              <a:ext cx="13714075" cy="2584624"/>
            </a:xfrm>
            <a:prstGeom prst="rect">
              <a:avLst/>
            </a:prstGeom>
          </p:spPr>
          <p:txBody>
            <a:bodyPr wrap="square" lIns="0" tIns="0" rIns="0" bIns="0" rtlCol="0" anchor="t">
              <a:spAutoFit/>
            </a:bodyPr>
            <a:lstStyle/>
            <a:p>
              <a:pPr algn="ctr">
                <a:lnSpc>
                  <a:spcPts val="9350"/>
                </a:lnSpc>
              </a:pPr>
              <a:r>
                <a:rPr lang="en-US" sz="8500" b="1" i="1" dirty="0">
                  <a:solidFill>
                    <a:srgbClr val="0000FF"/>
                  </a:solidFill>
                  <a:latin typeface="Arial" panose="020B0604020202020204" pitchFamily="34" charset="0"/>
                  <a:cs typeface="Arial" panose="020B0604020202020204" pitchFamily="34" charset="0"/>
                </a:rPr>
                <a:t>The Car Plate</a:t>
              </a:r>
            </a:p>
          </p:txBody>
        </p:sp>
      </p:grpSp>
      <p:sp>
        <p:nvSpPr>
          <p:cNvPr id="9" name="TextBox 8">
            <a:extLst>
              <a:ext uri="{FF2B5EF4-FFF2-40B4-BE49-F238E27FC236}">
                <a16:creationId xmlns:a16="http://schemas.microsoft.com/office/drawing/2014/main" id="{299E9565-9888-4D92-BF2C-0E452805FC6F}"/>
              </a:ext>
            </a:extLst>
          </p:cNvPr>
          <p:cNvSpPr txBox="1"/>
          <p:nvPr/>
        </p:nvSpPr>
        <p:spPr>
          <a:xfrm>
            <a:off x="7813925" y="7176911"/>
            <a:ext cx="9456632" cy="2585323"/>
          </a:xfrm>
          <a:prstGeom prst="rect">
            <a:avLst/>
          </a:prstGeom>
          <a:noFill/>
        </p:spPr>
        <p:txBody>
          <a:bodyPr wrap="square" rtlCol="0">
            <a:spAutoFit/>
          </a:bodyPr>
          <a:lstStyle/>
          <a:p>
            <a:pPr algn="ctr"/>
            <a:r>
              <a:rPr lang="en-AU" sz="5400" b="1" i="1" dirty="0">
                <a:solidFill>
                  <a:srgbClr val="0000FF"/>
                </a:solidFill>
                <a:latin typeface="Arial" panose="020B0604020202020204" pitchFamily="34" charset="0"/>
                <a:cs typeface="Arial" panose="020B0604020202020204" pitchFamily="34" charset="0"/>
              </a:rPr>
              <a:t>Say, “hello to calm, ease, alert driving &amp; gentle easy flights” – with no jet lag!</a:t>
            </a:r>
          </a:p>
        </p:txBody>
      </p:sp>
      <p:pic>
        <p:nvPicPr>
          <p:cNvPr id="7" name="Picture 6" descr="Shape, circle&#10;&#10;Description automatically generated">
            <a:extLst>
              <a:ext uri="{FF2B5EF4-FFF2-40B4-BE49-F238E27FC236}">
                <a16:creationId xmlns:a16="http://schemas.microsoft.com/office/drawing/2014/main" id="{4794E36D-4AFE-4D25-B9B2-9DEC0AB9FD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94" t="13683" r="20946" b="8614"/>
          <a:stretch/>
        </p:blipFill>
        <p:spPr>
          <a:xfrm>
            <a:off x="90881" y="876300"/>
            <a:ext cx="7924800" cy="8285019"/>
          </a:xfrm>
          <a:prstGeom prst="rect">
            <a:avLst/>
          </a:prstGeom>
        </p:spPr>
      </p:pic>
      <p:sp>
        <p:nvSpPr>
          <p:cNvPr id="6" name="TextBox 5">
            <a:extLst>
              <a:ext uri="{FF2B5EF4-FFF2-40B4-BE49-F238E27FC236}">
                <a16:creationId xmlns:a16="http://schemas.microsoft.com/office/drawing/2014/main" id="{E6CAD7D1-20A6-33D7-6CD2-FA2D6726E873}"/>
              </a:ext>
            </a:extLst>
          </p:cNvPr>
          <p:cNvSpPr txBox="1"/>
          <p:nvPr/>
        </p:nvSpPr>
        <p:spPr>
          <a:xfrm>
            <a:off x="8015681" y="1520626"/>
            <a:ext cx="9053119" cy="5170646"/>
          </a:xfrm>
          <a:prstGeom prst="rect">
            <a:avLst/>
          </a:prstGeom>
          <a:noFill/>
        </p:spPr>
        <p:txBody>
          <a:bodyPr wrap="square">
            <a:spAutoFit/>
          </a:bodyPr>
          <a:lstStyle/>
          <a:p>
            <a:pPr algn="ctr"/>
            <a:r>
              <a:rPr lang="en-AU" sz="6600" b="1" i="1" kern="100" dirty="0">
                <a:effectLst/>
                <a:latin typeface="Arial" panose="020B0604020202020204" pitchFamily="34" charset="0"/>
                <a:ea typeface="Segoe UI Emoji" panose="020B0502040204020203" pitchFamily="34" charset="0"/>
              </a:rPr>
              <a:t>Harmonizing the negative effects of </a:t>
            </a:r>
            <a:br>
              <a:rPr lang="en-AU" sz="6600" b="1" i="1" kern="100" dirty="0">
                <a:effectLst/>
                <a:latin typeface="Arial" panose="020B0604020202020204" pitchFamily="34" charset="0"/>
                <a:ea typeface="Segoe UI Emoji" panose="020B0502040204020203" pitchFamily="34" charset="0"/>
              </a:rPr>
            </a:br>
            <a:r>
              <a:rPr lang="en-AU" sz="6600" b="1" i="1" kern="100" dirty="0">
                <a:effectLst/>
                <a:latin typeface="Arial" panose="020B0604020202020204" pitchFamily="34" charset="0"/>
                <a:ea typeface="Segoe UI Emoji" panose="020B0502040204020203" pitchFamily="34" charset="0"/>
              </a:rPr>
              <a:t>EM Frequencies</a:t>
            </a:r>
            <a:br>
              <a:rPr lang="en-AU" sz="6600" b="1" i="1" kern="100" dirty="0">
                <a:effectLst/>
                <a:latin typeface="Arial" panose="020B0604020202020204" pitchFamily="34" charset="0"/>
                <a:ea typeface="Segoe UI Emoji" panose="020B0502040204020203" pitchFamily="34" charset="0"/>
              </a:rPr>
            </a:br>
            <a:r>
              <a:rPr lang="en-AU" sz="6600" b="1" i="1" kern="100" dirty="0">
                <a:effectLst/>
                <a:latin typeface="Arial" panose="020B0604020202020204" pitchFamily="34" charset="0"/>
                <a:ea typeface="Segoe UI Emoji" panose="020B0502040204020203" pitchFamily="34" charset="0"/>
              </a:rPr>
              <a:t>from your car, trains </a:t>
            </a:r>
            <a:br>
              <a:rPr lang="en-AU" sz="6600" b="1" i="1" kern="100" dirty="0">
                <a:effectLst/>
                <a:latin typeface="Arial" panose="020B0604020202020204" pitchFamily="34" charset="0"/>
                <a:ea typeface="Segoe UI Emoji" panose="020B0502040204020203" pitchFamily="34" charset="0"/>
              </a:rPr>
            </a:br>
            <a:r>
              <a:rPr lang="en-AU" sz="6600" b="1" i="1" kern="100" dirty="0">
                <a:effectLst/>
                <a:latin typeface="Arial" panose="020B0604020202020204" pitchFamily="34" charset="0"/>
                <a:ea typeface="Segoe UI Emoji" panose="020B0502040204020203" pitchFamily="34" charset="0"/>
              </a:rPr>
              <a:t>&amp; international flights </a:t>
            </a:r>
            <a:endParaRPr lang="en-AU" sz="4000" b="1" i="1" dirty="0"/>
          </a:p>
        </p:txBody>
      </p:sp>
    </p:spTree>
    <p:extLst>
      <p:ext uri="{BB962C8B-B14F-4D97-AF65-F5344CB8AC3E}">
        <p14:creationId xmlns:p14="http://schemas.microsoft.com/office/powerpoint/2010/main" val="40043002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0C99-5084-BF7F-10AE-87FFF45FA75C}"/>
            </a:ext>
          </a:extLst>
        </p:cNvPr>
        <p:cNvGrpSpPr/>
        <p:nvPr/>
      </p:nvGrpSpPr>
      <p:grpSpPr>
        <a:xfrm>
          <a:off x="0" y="0"/>
          <a:ext cx="0" cy="0"/>
          <a:chOff x="0" y="0"/>
          <a:chExt cx="0" cy="0"/>
        </a:xfrm>
      </p:grpSpPr>
      <p:pic>
        <p:nvPicPr>
          <p:cNvPr id="8" name="Picture 8">
            <a:extLst>
              <a:ext uri="{FF2B5EF4-FFF2-40B4-BE49-F238E27FC236}">
                <a16:creationId xmlns:a16="http://schemas.microsoft.com/office/drawing/2014/main" id="{7F822CEC-13F7-F3C3-F1BB-CE7ACD3496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6854" y="6043023"/>
            <a:ext cx="984892" cy="948285"/>
          </a:xfrm>
          <a:prstGeom prst="rect">
            <a:avLst/>
          </a:prstGeom>
        </p:spPr>
      </p:pic>
      <p:sp>
        <p:nvSpPr>
          <p:cNvPr id="20" name="TextBox 20">
            <a:extLst>
              <a:ext uri="{FF2B5EF4-FFF2-40B4-BE49-F238E27FC236}">
                <a16:creationId xmlns:a16="http://schemas.microsoft.com/office/drawing/2014/main" id="{9D40B9B1-36CB-E7E9-1F22-0C6232D019D2}"/>
              </a:ext>
            </a:extLst>
          </p:cNvPr>
          <p:cNvSpPr txBox="1"/>
          <p:nvPr/>
        </p:nvSpPr>
        <p:spPr>
          <a:xfrm>
            <a:off x="1028700" y="3365457"/>
            <a:ext cx="12128105" cy="509755"/>
          </a:xfrm>
          <a:prstGeom prst="rect">
            <a:avLst/>
          </a:prstGeom>
        </p:spPr>
        <p:txBody>
          <a:bodyPr lIns="0" tIns="0" rIns="0" bIns="0" rtlCol="0" anchor="t">
            <a:spAutoFit/>
          </a:bodyPr>
          <a:lstStyle/>
          <a:p>
            <a:pPr>
              <a:lnSpc>
                <a:spcPts val="3850"/>
              </a:lnSpc>
            </a:pPr>
            <a:endParaRPr lang="en-US" sz="3500" spc="-35" dirty="0">
              <a:solidFill>
                <a:srgbClr val="103779"/>
              </a:solidFill>
              <a:latin typeface="Halant Medium"/>
            </a:endParaRPr>
          </a:p>
        </p:txBody>
      </p:sp>
      <p:sp>
        <p:nvSpPr>
          <p:cNvPr id="3" name="TextBox 2">
            <a:extLst>
              <a:ext uri="{FF2B5EF4-FFF2-40B4-BE49-F238E27FC236}">
                <a16:creationId xmlns:a16="http://schemas.microsoft.com/office/drawing/2014/main" id="{7418A98C-8D60-BC81-5ED6-291700D6E921}"/>
              </a:ext>
            </a:extLst>
          </p:cNvPr>
          <p:cNvSpPr txBox="1"/>
          <p:nvPr/>
        </p:nvSpPr>
        <p:spPr>
          <a:xfrm>
            <a:off x="8790038" y="6017342"/>
            <a:ext cx="914400" cy="914400"/>
          </a:xfrm>
          <a:prstGeom prst="rect">
            <a:avLst/>
          </a:prstGeom>
          <a:noFill/>
        </p:spPr>
        <p:txBody>
          <a:bodyPr wrap="square" rtlCol="0">
            <a:spAutoFit/>
          </a:bodyPr>
          <a:lstStyle/>
          <a:p>
            <a:endParaRPr lang="en-AU" dirty="0"/>
          </a:p>
        </p:txBody>
      </p:sp>
      <p:sp>
        <p:nvSpPr>
          <p:cNvPr id="11" name="TextBox 10">
            <a:extLst>
              <a:ext uri="{FF2B5EF4-FFF2-40B4-BE49-F238E27FC236}">
                <a16:creationId xmlns:a16="http://schemas.microsoft.com/office/drawing/2014/main" id="{63DAE784-7234-C612-E097-595D72152842}"/>
              </a:ext>
            </a:extLst>
          </p:cNvPr>
          <p:cNvSpPr txBox="1"/>
          <p:nvPr/>
        </p:nvSpPr>
        <p:spPr>
          <a:xfrm>
            <a:off x="0" y="419100"/>
            <a:ext cx="18287999" cy="4801314"/>
          </a:xfrm>
          <a:prstGeom prst="rect">
            <a:avLst/>
          </a:prstGeom>
          <a:noFill/>
        </p:spPr>
        <p:txBody>
          <a:bodyPr wrap="square" rtlCol="0">
            <a:spAutoFit/>
          </a:bodyPr>
          <a:lstStyle/>
          <a:p>
            <a:pPr algn="ctr"/>
            <a:r>
              <a:rPr lang="en-AU" sz="6600" b="1" i="1" dirty="0">
                <a:solidFill>
                  <a:srgbClr val="0000FF"/>
                </a:solidFill>
              </a:rPr>
              <a:t>1 international plane flight = 6 chest X-Rays </a:t>
            </a:r>
          </a:p>
          <a:p>
            <a:pPr algn="ctr"/>
            <a:r>
              <a:rPr lang="en-AU" sz="6000" b="1" i="1" dirty="0"/>
              <a:t>Did you know that during one international flight, when flying in the stratosphere above the earth’s protective ozone layer, your body receives a similar amount of radiation as </a:t>
            </a:r>
            <a:r>
              <a:rPr lang="en-AU" sz="6000" b="1" i="1" dirty="0">
                <a:solidFill>
                  <a:srgbClr val="FF0000"/>
                </a:solidFill>
              </a:rPr>
              <a:t>6 chest X-Rays?!</a:t>
            </a:r>
          </a:p>
        </p:txBody>
      </p:sp>
      <p:pic>
        <p:nvPicPr>
          <p:cNvPr id="4" name="Picture 3" descr="A white airplane with red tail and windows&#10;&#10;AI-generated content may be incorrect.">
            <a:extLst>
              <a:ext uri="{FF2B5EF4-FFF2-40B4-BE49-F238E27FC236}">
                <a16:creationId xmlns:a16="http://schemas.microsoft.com/office/drawing/2014/main" id="{7F09BD3F-BB78-4C3A-05AD-4F99DEFA2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338" y="5372100"/>
            <a:ext cx="11201400" cy="4724761"/>
          </a:xfrm>
          <a:prstGeom prst="rect">
            <a:avLst/>
          </a:prstGeom>
        </p:spPr>
      </p:pic>
    </p:spTree>
    <p:extLst>
      <p:ext uri="{BB962C8B-B14F-4D97-AF65-F5344CB8AC3E}">
        <p14:creationId xmlns:p14="http://schemas.microsoft.com/office/powerpoint/2010/main" val="12299981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662863" y="3535121"/>
            <a:ext cx="4150490" cy="2482748"/>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922127" y="7434182"/>
            <a:ext cx="1665413" cy="1601825"/>
          </a:xfrm>
          <a:prstGeom prst="rect">
            <a:avLst/>
          </a:prstGeom>
        </p:spPr>
      </p:pic>
      <p:grpSp>
        <p:nvGrpSpPr>
          <p:cNvPr id="10" name="Group 10"/>
          <p:cNvGrpSpPr/>
          <p:nvPr/>
        </p:nvGrpSpPr>
        <p:grpSpPr>
          <a:xfrm>
            <a:off x="1474650" y="1562101"/>
            <a:ext cx="6760953" cy="4087413"/>
            <a:chOff x="0" y="85725"/>
            <a:chExt cx="9014604" cy="5449883"/>
          </a:xfrm>
        </p:grpSpPr>
        <p:sp>
          <p:nvSpPr>
            <p:cNvPr id="11" name="TextBox 11"/>
            <p:cNvSpPr txBox="1"/>
            <p:nvPr/>
          </p:nvSpPr>
          <p:spPr>
            <a:xfrm>
              <a:off x="0" y="85725"/>
              <a:ext cx="9014604" cy="3248751"/>
            </a:xfrm>
            <a:prstGeom prst="rect">
              <a:avLst/>
            </a:prstGeom>
          </p:spPr>
          <p:txBody>
            <a:bodyPr lIns="0" tIns="0" rIns="0" bIns="0" rtlCol="0" anchor="t">
              <a:spAutoFit/>
            </a:bodyPr>
            <a:lstStyle/>
            <a:p>
              <a:pPr>
                <a:lnSpc>
                  <a:spcPts val="9351"/>
                </a:lnSpc>
              </a:pPr>
              <a:r>
                <a:rPr lang="en-US" sz="8501" dirty="0">
                  <a:solidFill>
                    <a:srgbClr val="103779"/>
                  </a:solidFill>
                  <a:latin typeface="Halant Medium Bold"/>
                </a:rPr>
                <a:t> </a:t>
              </a:r>
            </a:p>
            <a:p>
              <a:pPr>
                <a:lnSpc>
                  <a:spcPts val="9351"/>
                </a:lnSpc>
              </a:pPr>
              <a:endParaRPr lang="en-US" sz="8501" dirty="0">
                <a:solidFill>
                  <a:srgbClr val="103779"/>
                </a:solidFill>
                <a:latin typeface="Halant Medium Bold"/>
              </a:endParaRPr>
            </a:p>
          </p:txBody>
        </p:sp>
        <p:sp>
          <p:nvSpPr>
            <p:cNvPr id="12" name="TextBox 12"/>
            <p:cNvSpPr txBox="1"/>
            <p:nvPr/>
          </p:nvSpPr>
          <p:spPr>
            <a:xfrm>
              <a:off x="0" y="5094804"/>
              <a:ext cx="9014604" cy="440804"/>
            </a:xfrm>
            <a:prstGeom prst="rect">
              <a:avLst/>
            </a:prstGeom>
          </p:spPr>
          <p:txBody>
            <a:bodyPr lIns="0" tIns="0" rIns="0" bIns="0" rtlCol="0" anchor="t">
              <a:spAutoFit/>
            </a:bodyPr>
            <a:lstStyle/>
            <a:p>
              <a:pPr>
                <a:lnSpc>
                  <a:spcPts val="2730"/>
                </a:lnSpc>
              </a:pPr>
              <a:endParaRPr lang="en-US" sz="2100" dirty="0">
                <a:solidFill>
                  <a:srgbClr val="103779"/>
                </a:solidFill>
                <a:latin typeface="Assistant Regular"/>
              </a:endParaRPr>
            </a:p>
          </p:txBody>
        </p:sp>
        <p:sp>
          <p:nvSpPr>
            <p:cNvPr id="13" name="TextBox 13"/>
            <p:cNvSpPr txBox="1"/>
            <p:nvPr/>
          </p:nvSpPr>
          <p:spPr>
            <a:xfrm>
              <a:off x="0" y="3886260"/>
              <a:ext cx="9014604" cy="679588"/>
            </a:xfrm>
            <a:prstGeom prst="rect">
              <a:avLst/>
            </a:prstGeom>
          </p:spPr>
          <p:txBody>
            <a:bodyPr lIns="0" tIns="0" rIns="0" bIns="0" rtlCol="0" anchor="t">
              <a:spAutoFit/>
            </a:bodyPr>
            <a:lstStyle/>
            <a:p>
              <a:pPr>
                <a:lnSpc>
                  <a:spcPts val="3851"/>
                </a:lnSpc>
              </a:pPr>
              <a:endParaRPr lang="en-US" sz="3499" spc="-35" dirty="0">
                <a:solidFill>
                  <a:srgbClr val="103779"/>
                </a:solidFill>
                <a:latin typeface="Halant Medium"/>
              </a:endParaRPr>
            </a:p>
          </p:txBody>
        </p:sp>
      </p:grpSp>
      <p:sp>
        <p:nvSpPr>
          <p:cNvPr id="9" name="TextBox 8">
            <a:extLst>
              <a:ext uri="{FF2B5EF4-FFF2-40B4-BE49-F238E27FC236}">
                <a16:creationId xmlns:a16="http://schemas.microsoft.com/office/drawing/2014/main" id="{1F1A1BB6-577A-D49C-DDEF-4A0E3024D2E1}"/>
              </a:ext>
            </a:extLst>
          </p:cNvPr>
          <p:cNvSpPr txBox="1"/>
          <p:nvPr/>
        </p:nvSpPr>
        <p:spPr>
          <a:xfrm>
            <a:off x="4615512" y="327541"/>
            <a:ext cx="9144000" cy="1323439"/>
          </a:xfrm>
          <a:prstGeom prst="rect">
            <a:avLst/>
          </a:prstGeom>
          <a:noFill/>
        </p:spPr>
        <p:txBody>
          <a:bodyPr wrap="square">
            <a:spAutoFit/>
          </a:bodyPr>
          <a:lstStyle/>
          <a:p>
            <a:pPr algn="ctr"/>
            <a:r>
              <a:rPr lang="en-AU" sz="8000" b="1" i="1" dirty="0">
                <a:solidFill>
                  <a:srgbClr val="0000FF"/>
                </a:solidFill>
                <a:latin typeface="Arial" panose="020B0604020202020204" pitchFamily="34" charset="0"/>
                <a:cs typeface="Arial" panose="020B0604020202020204" pitchFamily="34" charset="0"/>
              </a:rPr>
              <a:t>Hybrid Car Kit</a:t>
            </a:r>
          </a:p>
        </p:txBody>
      </p:sp>
      <p:pic>
        <p:nvPicPr>
          <p:cNvPr id="6" name="Picture 5">
            <a:extLst>
              <a:ext uri="{FF2B5EF4-FFF2-40B4-BE49-F238E27FC236}">
                <a16:creationId xmlns:a16="http://schemas.microsoft.com/office/drawing/2014/main" id="{E54AE657-3747-C6EC-16C3-C1AB65A9E8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0531" y="1650980"/>
            <a:ext cx="9786938" cy="8611208"/>
          </a:xfrm>
          <a:prstGeom prst="rect">
            <a:avLst/>
          </a:prstGeom>
        </p:spPr>
      </p:pic>
    </p:spTree>
    <p:extLst>
      <p:ext uri="{BB962C8B-B14F-4D97-AF65-F5344CB8AC3E}">
        <p14:creationId xmlns:p14="http://schemas.microsoft.com/office/powerpoint/2010/main" val="26380524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2013E-5A35-D1D1-B0D2-D9BDB4B83A68}"/>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45ECC18E-73A0-4A37-7B3B-FA76D574D849}"/>
              </a:ext>
            </a:extLst>
          </p:cNvPr>
          <p:cNvSpPr txBox="1"/>
          <p:nvPr/>
        </p:nvSpPr>
        <p:spPr>
          <a:xfrm>
            <a:off x="1866901" y="128042"/>
            <a:ext cx="14554198" cy="1114279"/>
          </a:xfrm>
          <a:prstGeom prst="rect">
            <a:avLst/>
          </a:prstGeom>
        </p:spPr>
        <p:txBody>
          <a:bodyPr wrap="square" lIns="0" tIns="0" rIns="0" bIns="0" rtlCol="0" anchor="t">
            <a:spAutoFit/>
          </a:bodyPr>
          <a:lstStyle/>
          <a:p>
            <a:pPr algn="ctr">
              <a:lnSpc>
                <a:spcPts val="9350"/>
              </a:lnSpc>
            </a:pPr>
            <a:r>
              <a:rPr lang="en-US" sz="7200" b="1" i="1" dirty="0">
                <a:solidFill>
                  <a:srgbClr val="FF0000"/>
                </a:solidFill>
                <a:latin typeface="Arial" panose="020B0604020202020204" pitchFamily="34" charset="0"/>
                <a:cs typeface="Arial" panose="020B0604020202020204" pitchFamily="34" charset="0"/>
              </a:rPr>
              <a:t>The Electron Stabilizer</a:t>
            </a:r>
          </a:p>
        </p:txBody>
      </p:sp>
      <p:sp>
        <p:nvSpPr>
          <p:cNvPr id="12" name="TextBox 11">
            <a:extLst>
              <a:ext uri="{FF2B5EF4-FFF2-40B4-BE49-F238E27FC236}">
                <a16:creationId xmlns:a16="http://schemas.microsoft.com/office/drawing/2014/main" id="{2F583C18-1CC7-A743-BD30-53B46F699223}"/>
              </a:ext>
            </a:extLst>
          </p:cNvPr>
          <p:cNvSpPr txBox="1"/>
          <p:nvPr/>
        </p:nvSpPr>
        <p:spPr>
          <a:xfrm>
            <a:off x="0" y="1333500"/>
            <a:ext cx="17983200" cy="3908762"/>
          </a:xfrm>
          <a:prstGeom prst="rect">
            <a:avLst/>
          </a:prstGeom>
          <a:noFill/>
        </p:spPr>
        <p:txBody>
          <a:bodyPr wrap="square">
            <a:spAutoFit/>
          </a:bodyPr>
          <a:lstStyle/>
          <a:p>
            <a:pPr algn="ctr"/>
            <a:r>
              <a:rPr lang="en-AU" sz="4000" b="1" i="1" kern="100" dirty="0">
                <a:solidFill>
                  <a:srgbClr val="000000"/>
                </a:solidFill>
                <a:latin typeface="Arial" panose="020B0604020202020204" pitchFamily="34" charset="0"/>
                <a:ea typeface="Segoe UI Emoji" panose="020B0502040204020203" pitchFamily="34" charset="0"/>
              </a:rPr>
              <a:t>Harmonizing the Electricity, TVs, Computers &amp; Appliances </a:t>
            </a:r>
          </a:p>
          <a:p>
            <a:pPr algn="ctr"/>
            <a:r>
              <a:rPr lang="en-AU" sz="4000" b="1" i="1" kern="100" dirty="0">
                <a:solidFill>
                  <a:srgbClr val="000000"/>
                </a:solidFill>
                <a:latin typeface="Arial" panose="020B0604020202020204" pitchFamily="34" charset="0"/>
                <a:ea typeface="Segoe UI Emoji" panose="020B0502040204020203" pitchFamily="34" charset="0"/>
              </a:rPr>
              <a:t>in your Home or Office.</a:t>
            </a:r>
            <a:endParaRPr lang="en-AU" sz="4000" b="1" i="1" kern="100" dirty="0">
              <a:solidFill>
                <a:srgbClr val="000000"/>
              </a:solidFill>
              <a:latin typeface="Segoe UI" panose="020B0502040204020203" pitchFamily="34" charset="0"/>
              <a:ea typeface="Segoe UI Emoji" panose="020B0502040204020203" pitchFamily="34" charset="0"/>
            </a:endParaRPr>
          </a:p>
          <a:p>
            <a:pPr algn="ctr"/>
            <a:r>
              <a:rPr lang="en-AU" sz="4000" b="1" i="1" kern="100" dirty="0">
                <a:solidFill>
                  <a:srgbClr val="0000FF"/>
                </a:solidFill>
                <a:latin typeface="Arial" panose="020B0604020202020204" pitchFamily="34" charset="0"/>
                <a:ea typeface="Segoe UI Emoji" panose="020B0502040204020203" pitchFamily="34" charset="0"/>
              </a:rPr>
              <a:t>It is designed to treat the fields which electrically sensitive people feel when exposed to EMF. </a:t>
            </a:r>
          </a:p>
          <a:p>
            <a:pPr algn="ctr"/>
            <a:r>
              <a:rPr lang="en-AU" sz="4000" b="1" i="1" kern="100" dirty="0">
                <a:solidFill>
                  <a:srgbClr val="000000"/>
                </a:solidFill>
                <a:latin typeface="Arial" panose="020B0604020202020204" pitchFamily="34" charset="0"/>
                <a:ea typeface="Segoe UI Emoji" panose="020B0502040204020203" pitchFamily="34" charset="0"/>
              </a:rPr>
              <a:t>It works in tandem with the 5G oyster to create the </a:t>
            </a:r>
            <a:br>
              <a:rPr lang="en-AU" sz="4000" b="1" i="1" kern="100" dirty="0">
                <a:solidFill>
                  <a:srgbClr val="000000"/>
                </a:solidFill>
                <a:latin typeface="Arial" panose="020B0604020202020204" pitchFamily="34" charset="0"/>
                <a:ea typeface="Segoe UI Emoji" panose="020B0502040204020203" pitchFamily="34" charset="0"/>
              </a:rPr>
            </a:br>
            <a:r>
              <a:rPr lang="en-AU" sz="4000" b="1" i="1" kern="100" dirty="0">
                <a:solidFill>
                  <a:srgbClr val="FF00FF"/>
                </a:solidFill>
                <a:latin typeface="Arial" panose="020B0604020202020204" pitchFamily="34" charset="0"/>
                <a:ea typeface="Segoe UI Emoji" panose="020B0502040204020203" pitchFamily="34" charset="0"/>
              </a:rPr>
              <a:t>Tesla’s</a:t>
            </a:r>
            <a:r>
              <a:rPr lang="en-AU" sz="4800" b="1" i="1" kern="100" dirty="0">
                <a:solidFill>
                  <a:srgbClr val="FF00FF"/>
                </a:solidFill>
                <a:latin typeface="Arial" panose="020B0604020202020204" pitchFamily="34" charset="0"/>
                <a:ea typeface="Segoe UI Emoji" panose="020B0502040204020203" pitchFamily="34" charset="0"/>
              </a:rPr>
              <a:t> </a:t>
            </a:r>
            <a:r>
              <a:rPr lang="en-AU" sz="4000" b="1" i="1" kern="100" dirty="0">
                <a:solidFill>
                  <a:srgbClr val="FF00FF"/>
                </a:solidFill>
                <a:latin typeface="Arial" panose="020B0604020202020204" pitchFamily="34" charset="0"/>
                <a:ea typeface="Segoe UI Emoji" panose="020B0502040204020203" pitchFamily="34" charset="0"/>
              </a:rPr>
              <a:t>harmonic ‘bubble’.</a:t>
            </a:r>
            <a:endParaRPr lang="en-AU" sz="4800" b="1" i="1" kern="100" dirty="0">
              <a:solidFill>
                <a:srgbClr val="FF00FF"/>
              </a:solidFill>
              <a:effectLst/>
              <a:latin typeface="Segoe UI" panose="020B0502040204020203" pitchFamily="34" charset="0"/>
              <a:ea typeface="Segoe UI Emoji" panose="020B0502040204020203" pitchFamily="34" charset="0"/>
            </a:endParaRPr>
          </a:p>
        </p:txBody>
      </p:sp>
      <p:pic>
        <p:nvPicPr>
          <p:cNvPr id="4" name="Picture 3" descr="A white object with black text&#10;&#10;AI-generated content may be incorrect.">
            <a:extLst>
              <a:ext uri="{FF2B5EF4-FFF2-40B4-BE49-F238E27FC236}">
                <a16:creationId xmlns:a16="http://schemas.microsoft.com/office/drawing/2014/main" id="{C83FE2A4-4B7A-0A75-5826-ED1858B9F1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8742" y="5230288"/>
            <a:ext cx="9710515" cy="4948627"/>
          </a:xfrm>
          <a:prstGeom prst="rect">
            <a:avLst/>
          </a:prstGeom>
        </p:spPr>
      </p:pic>
    </p:spTree>
    <p:extLst>
      <p:ext uri="{BB962C8B-B14F-4D97-AF65-F5344CB8AC3E}">
        <p14:creationId xmlns:p14="http://schemas.microsoft.com/office/powerpoint/2010/main" val="10553072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90733"/>
            <a:ext cx="18288000" cy="1205458"/>
          </a:xfrm>
          <a:prstGeom prst="rect">
            <a:avLst/>
          </a:prstGeom>
        </p:spPr>
        <p:txBody>
          <a:bodyPr wrap="square" lIns="0" tIns="0" rIns="0" bIns="0" rtlCol="0" anchor="t">
            <a:spAutoFit/>
          </a:bodyPr>
          <a:lstStyle/>
          <a:p>
            <a:pPr algn="ctr">
              <a:lnSpc>
                <a:spcPts val="9350"/>
              </a:lnSpc>
            </a:pPr>
            <a:r>
              <a:rPr lang="en-US" sz="8500" b="1" i="1" dirty="0">
                <a:solidFill>
                  <a:srgbClr val="0000FF"/>
                </a:solidFill>
                <a:latin typeface="Arial" panose="020B0604020202020204" pitchFamily="34" charset="0"/>
                <a:cs typeface="Arial" panose="020B0604020202020204" pitchFamily="34" charset="0"/>
              </a:rPr>
              <a:t>The Water Harmonizer</a:t>
            </a:r>
          </a:p>
        </p:txBody>
      </p:sp>
      <p:pic>
        <p:nvPicPr>
          <p:cNvPr id="6" name="Picture 5">
            <a:extLst>
              <a:ext uri="{FF2B5EF4-FFF2-40B4-BE49-F238E27FC236}">
                <a16:creationId xmlns:a16="http://schemas.microsoft.com/office/drawing/2014/main" id="{F34CA9E1-6E7D-43F1-81EE-A8A688751B0E}"/>
              </a:ext>
            </a:extLst>
          </p:cNvPr>
          <p:cNvPicPr>
            <a:picLocks noChangeAspect="1"/>
          </p:cNvPicPr>
          <p:nvPr/>
        </p:nvPicPr>
        <p:blipFill rotWithShape="1">
          <a:blip r:embed="rId2">
            <a:extLst>
              <a:ext uri="{28A0092B-C50C-407E-A947-70E740481C1C}">
                <a14:useLocalDpi xmlns:a14="http://schemas.microsoft.com/office/drawing/2010/main" val="0"/>
              </a:ext>
            </a:extLst>
          </a:blip>
          <a:srcRect l="15296" t="12048" r="14342" b="11635"/>
          <a:stretch/>
        </p:blipFill>
        <p:spPr>
          <a:xfrm>
            <a:off x="772004" y="1710787"/>
            <a:ext cx="8386510" cy="7277100"/>
          </a:xfrm>
          <a:prstGeom prst="rect">
            <a:avLst/>
          </a:prstGeom>
        </p:spPr>
      </p:pic>
      <p:pic>
        <p:nvPicPr>
          <p:cNvPr id="8" name="Picture 7" descr="Graphical user interface&#10;&#10;Description automatically generated with low confidence">
            <a:extLst>
              <a:ext uri="{FF2B5EF4-FFF2-40B4-BE49-F238E27FC236}">
                <a16:creationId xmlns:a16="http://schemas.microsoft.com/office/drawing/2014/main" id="{5B9E344D-2179-48A4-AFA5-D46A580BB5B5}"/>
              </a:ext>
            </a:extLst>
          </p:cNvPr>
          <p:cNvPicPr>
            <a:picLocks noChangeAspect="1"/>
          </p:cNvPicPr>
          <p:nvPr/>
        </p:nvPicPr>
        <p:blipFill rotWithShape="1">
          <a:blip r:embed="rId3">
            <a:extLst>
              <a:ext uri="{28A0092B-C50C-407E-A947-70E740481C1C}">
                <a14:useLocalDpi xmlns:a14="http://schemas.microsoft.com/office/drawing/2010/main" val="0"/>
              </a:ext>
            </a:extLst>
          </a:blip>
          <a:srcRect l="2802" t="28383" r="15498" b="23856"/>
          <a:stretch/>
        </p:blipFill>
        <p:spPr>
          <a:xfrm>
            <a:off x="9601200" y="4310589"/>
            <a:ext cx="7702006" cy="3908758"/>
          </a:xfrm>
          <a:prstGeom prst="rect">
            <a:avLst/>
          </a:prstGeom>
        </p:spPr>
      </p:pic>
      <p:sp>
        <p:nvSpPr>
          <p:cNvPr id="7" name="TextBox 6">
            <a:extLst>
              <a:ext uri="{FF2B5EF4-FFF2-40B4-BE49-F238E27FC236}">
                <a16:creationId xmlns:a16="http://schemas.microsoft.com/office/drawing/2014/main" id="{562834A6-1320-4597-8F7C-ECD6B42E335C}"/>
              </a:ext>
            </a:extLst>
          </p:cNvPr>
          <p:cNvSpPr txBox="1"/>
          <p:nvPr/>
        </p:nvSpPr>
        <p:spPr>
          <a:xfrm>
            <a:off x="14514" y="1485900"/>
            <a:ext cx="18288000" cy="1631216"/>
          </a:xfrm>
          <a:prstGeom prst="rect">
            <a:avLst/>
          </a:prstGeom>
          <a:noFill/>
        </p:spPr>
        <p:txBody>
          <a:bodyPr wrap="square" rtlCol="0">
            <a:spAutoFit/>
          </a:bodyPr>
          <a:lstStyle/>
          <a:p>
            <a:pPr algn="ctr"/>
            <a:r>
              <a:rPr lang="en-AU" sz="6000" b="1" i="1" dirty="0">
                <a:solidFill>
                  <a:srgbClr val="FF0000"/>
                </a:solidFill>
                <a:latin typeface="Arial" panose="020B0604020202020204" pitchFamily="34" charset="0"/>
                <a:cs typeface="Arial" panose="020B0604020202020204" pitchFamily="34" charset="0"/>
              </a:rPr>
              <a:t>Negatively Ionising your Water </a:t>
            </a:r>
          </a:p>
          <a:p>
            <a:pPr algn="ctr"/>
            <a:r>
              <a:rPr lang="en-AU" sz="4000" b="1" i="1" dirty="0">
                <a:latin typeface="Arial" panose="020B0604020202020204" pitchFamily="34" charset="0"/>
                <a:cs typeface="Arial" panose="020B0604020202020204" pitchFamily="34" charset="0"/>
              </a:rPr>
              <a:t>(that’s a positive thing)</a:t>
            </a:r>
          </a:p>
        </p:txBody>
      </p:sp>
      <p:sp>
        <p:nvSpPr>
          <p:cNvPr id="4" name="TextBox 3">
            <a:extLst>
              <a:ext uri="{FF2B5EF4-FFF2-40B4-BE49-F238E27FC236}">
                <a16:creationId xmlns:a16="http://schemas.microsoft.com/office/drawing/2014/main" id="{6614E391-60F6-68FC-6838-4AB223521E6F}"/>
              </a:ext>
            </a:extLst>
          </p:cNvPr>
          <p:cNvSpPr txBox="1"/>
          <p:nvPr/>
        </p:nvSpPr>
        <p:spPr>
          <a:xfrm>
            <a:off x="1693194" y="8987887"/>
            <a:ext cx="6477000" cy="707886"/>
          </a:xfrm>
          <a:prstGeom prst="rect">
            <a:avLst/>
          </a:prstGeom>
          <a:noFill/>
        </p:spPr>
        <p:txBody>
          <a:bodyPr wrap="square">
            <a:spAutoFit/>
          </a:bodyPr>
          <a:lstStyle/>
          <a:p>
            <a:pPr algn="ctr"/>
            <a:r>
              <a:rPr lang="en-AU" sz="4000" b="1" i="1" dirty="0">
                <a:latin typeface="Arial" panose="020B0604020202020204" pitchFamily="34" charset="0"/>
                <a:cs typeface="Arial" panose="020B0604020202020204" pitchFamily="34" charset="0"/>
              </a:rPr>
              <a:t>House Water Kit</a:t>
            </a:r>
            <a:endParaRPr lang="en-AU" sz="4000" i="1" dirty="0"/>
          </a:p>
        </p:txBody>
      </p:sp>
      <p:sp>
        <p:nvSpPr>
          <p:cNvPr id="5" name="TextBox 4">
            <a:extLst>
              <a:ext uri="{FF2B5EF4-FFF2-40B4-BE49-F238E27FC236}">
                <a16:creationId xmlns:a16="http://schemas.microsoft.com/office/drawing/2014/main" id="{1F4B86A9-3747-5BAA-A69F-ACF1CE0A25D7}"/>
              </a:ext>
            </a:extLst>
          </p:cNvPr>
          <p:cNvSpPr txBox="1"/>
          <p:nvPr/>
        </p:nvSpPr>
        <p:spPr>
          <a:xfrm>
            <a:off x="10213702" y="8633943"/>
            <a:ext cx="7702005" cy="707886"/>
          </a:xfrm>
          <a:prstGeom prst="rect">
            <a:avLst/>
          </a:prstGeom>
          <a:noFill/>
        </p:spPr>
        <p:txBody>
          <a:bodyPr wrap="square">
            <a:spAutoFit/>
          </a:bodyPr>
          <a:lstStyle/>
          <a:p>
            <a:pPr algn="ctr"/>
            <a:r>
              <a:rPr lang="en-AU" sz="4000" b="1" i="1" dirty="0">
                <a:latin typeface="Arial" panose="020B0604020202020204" pitchFamily="34" charset="0"/>
                <a:cs typeface="Arial" panose="020B0604020202020204" pitchFamily="34" charset="0"/>
              </a:rPr>
              <a:t>Apartment/Travel Water Kit</a:t>
            </a:r>
            <a:endParaRPr lang="en-AU" sz="4000" i="1" dirty="0"/>
          </a:p>
        </p:txBody>
      </p:sp>
    </p:spTree>
    <p:extLst>
      <p:ext uri="{BB962C8B-B14F-4D97-AF65-F5344CB8AC3E}">
        <p14:creationId xmlns:p14="http://schemas.microsoft.com/office/powerpoint/2010/main" val="27950485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86583-7F0C-70CC-E14A-00CB7E7987B7}"/>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2EEAC1E5-DAB5-68F8-1B5F-CF67981477F7}"/>
              </a:ext>
            </a:extLst>
          </p:cNvPr>
          <p:cNvSpPr txBox="1"/>
          <p:nvPr/>
        </p:nvSpPr>
        <p:spPr>
          <a:xfrm>
            <a:off x="76200" y="106650"/>
            <a:ext cx="18288000" cy="1114279"/>
          </a:xfrm>
          <a:prstGeom prst="rect">
            <a:avLst/>
          </a:prstGeom>
        </p:spPr>
        <p:txBody>
          <a:bodyPr wrap="square" lIns="0" tIns="0" rIns="0" bIns="0" rtlCol="0" anchor="t">
            <a:spAutoFit/>
          </a:bodyPr>
          <a:lstStyle/>
          <a:p>
            <a:pPr algn="ctr">
              <a:lnSpc>
                <a:spcPts val="9350"/>
              </a:lnSpc>
            </a:pPr>
            <a:r>
              <a:rPr lang="en-US" sz="6600" b="1" i="1" dirty="0">
                <a:solidFill>
                  <a:srgbClr val="0000FF"/>
                </a:solidFill>
                <a:latin typeface="Arial" panose="020B0604020202020204" pitchFamily="34" charset="0"/>
                <a:cs typeface="Arial" panose="020B0604020202020204" pitchFamily="34" charset="0"/>
              </a:rPr>
              <a:t>The Water Kit</a:t>
            </a:r>
          </a:p>
        </p:txBody>
      </p:sp>
      <p:pic>
        <p:nvPicPr>
          <p:cNvPr id="6" name="Picture 5">
            <a:extLst>
              <a:ext uri="{FF2B5EF4-FFF2-40B4-BE49-F238E27FC236}">
                <a16:creationId xmlns:a16="http://schemas.microsoft.com/office/drawing/2014/main" id="{257692DE-E87B-63E4-8173-1FD95F66C5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296" t="12048" r="14342" b="11635"/>
          <a:stretch/>
        </p:blipFill>
        <p:spPr>
          <a:xfrm>
            <a:off x="3581401" y="131810"/>
            <a:ext cx="2514600" cy="2181956"/>
          </a:xfrm>
          <a:prstGeom prst="rect">
            <a:avLst/>
          </a:prstGeom>
        </p:spPr>
      </p:pic>
      <p:pic>
        <p:nvPicPr>
          <p:cNvPr id="8" name="Picture 7" descr="Graphical user interface&#10;&#10;Description automatically generated with low confidence">
            <a:extLst>
              <a:ext uri="{FF2B5EF4-FFF2-40B4-BE49-F238E27FC236}">
                <a16:creationId xmlns:a16="http://schemas.microsoft.com/office/drawing/2014/main" id="{73C12C63-6838-0C21-38F9-DACE50984E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2" t="28383" r="15498" b="23856"/>
          <a:stretch/>
        </p:blipFill>
        <p:spPr>
          <a:xfrm>
            <a:off x="12192000" y="106650"/>
            <a:ext cx="4114800" cy="2088256"/>
          </a:xfrm>
          <a:prstGeom prst="rect">
            <a:avLst/>
          </a:prstGeom>
        </p:spPr>
      </p:pic>
      <p:sp>
        <p:nvSpPr>
          <p:cNvPr id="7" name="TextBox 6">
            <a:extLst>
              <a:ext uri="{FF2B5EF4-FFF2-40B4-BE49-F238E27FC236}">
                <a16:creationId xmlns:a16="http://schemas.microsoft.com/office/drawing/2014/main" id="{990A8BBC-7797-2C8B-9192-5E09823FB615}"/>
              </a:ext>
            </a:extLst>
          </p:cNvPr>
          <p:cNvSpPr txBox="1"/>
          <p:nvPr/>
        </p:nvSpPr>
        <p:spPr>
          <a:xfrm>
            <a:off x="0" y="2313766"/>
            <a:ext cx="18288000" cy="7478970"/>
          </a:xfrm>
          <a:prstGeom prst="rect">
            <a:avLst/>
          </a:prstGeom>
          <a:noFill/>
        </p:spPr>
        <p:txBody>
          <a:bodyPr wrap="square" rtlCol="0">
            <a:spAutoFit/>
          </a:bodyPr>
          <a:lstStyle/>
          <a:p>
            <a:pPr algn="ctr"/>
            <a:r>
              <a:rPr lang="en-AU" sz="4000" b="1" dirty="0">
                <a:latin typeface="Arial" panose="020B0604020202020204" pitchFamily="34" charset="0"/>
                <a:cs typeface="Arial" panose="020B0604020202020204" pitchFamily="34" charset="0"/>
              </a:rPr>
              <a:t>The Water Kit treats both magnetic &amp; electrical fields that have been picked up by the minerals in water </a:t>
            </a:r>
            <a:br>
              <a:rPr lang="en-AU" sz="4000" b="1" dirty="0">
                <a:latin typeface="Arial" panose="020B0604020202020204" pitchFamily="34" charset="0"/>
                <a:cs typeface="Arial" panose="020B0604020202020204" pitchFamily="34" charset="0"/>
              </a:rPr>
            </a:br>
            <a:r>
              <a:rPr lang="en-AU" sz="4000" b="1" dirty="0">
                <a:latin typeface="Arial" panose="020B0604020202020204" pitchFamily="34" charset="0"/>
                <a:cs typeface="Arial" panose="020B0604020202020204" pitchFamily="34" charset="0"/>
              </a:rPr>
              <a:t>as water travels through underground pipes, under power lines, etc. </a:t>
            </a:r>
          </a:p>
          <a:p>
            <a:pPr algn="ctr"/>
            <a:endParaRPr lang="en-AU" sz="4000" b="1" dirty="0">
              <a:latin typeface="Arial" panose="020B0604020202020204" pitchFamily="34" charset="0"/>
              <a:cs typeface="Arial" panose="020B0604020202020204" pitchFamily="34" charset="0"/>
            </a:endParaRPr>
          </a:p>
          <a:p>
            <a:pPr algn="ctr"/>
            <a:r>
              <a:rPr lang="en-AU" sz="4000" b="1" dirty="0">
                <a:solidFill>
                  <a:srgbClr val="0000FF"/>
                </a:solidFill>
                <a:latin typeface="Arial" panose="020B0604020202020204" pitchFamily="34" charset="0"/>
                <a:cs typeface="Arial" panose="020B0604020202020204" pitchFamily="34" charset="0"/>
              </a:rPr>
              <a:t>It also treats introduced toxic chemicals such as chlorine and fluoride, </a:t>
            </a:r>
            <a:br>
              <a:rPr lang="en-AU" sz="4000" b="1" dirty="0">
                <a:solidFill>
                  <a:srgbClr val="0000FF"/>
                </a:solidFill>
                <a:latin typeface="Arial" panose="020B0604020202020204" pitchFamily="34" charset="0"/>
                <a:cs typeface="Arial" panose="020B0604020202020204" pitchFamily="34" charset="0"/>
              </a:rPr>
            </a:br>
            <a:r>
              <a:rPr lang="en-AU" sz="4000" b="1" dirty="0">
                <a:solidFill>
                  <a:srgbClr val="0000FF"/>
                </a:solidFill>
                <a:latin typeface="Arial" panose="020B0604020202020204" pitchFamily="34" charset="0"/>
                <a:cs typeface="Arial" panose="020B0604020202020204" pitchFamily="34" charset="0"/>
              </a:rPr>
              <a:t>that have been introduced into the water supply. </a:t>
            </a:r>
          </a:p>
          <a:p>
            <a:pPr algn="ctr"/>
            <a:endParaRPr lang="en-AU" sz="4000" b="1" dirty="0">
              <a:latin typeface="Arial" panose="020B0604020202020204" pitchFamily="34" charset="0"/>
              <a:cs typeface="Arial" panose="020B0604020202020204" pitchFamily="34" charset="0"/>
            </a:endParaRPr>
          </a:p>
          <a:p>
            <a:pPr algn="ctr"/>
            <a:r>
              <a:rPr lang="en-AU" sz="4000" b="1" dirty="0">
                <a:latin typeface="Arial" panose="020B0604020202020204" pitchFamily="34" charset="0"/>
                <a:cs typeface="Arial" panose="020B0604020202020204" pitchFamily="34" charset="0"/>
              </a:rPr>
              <a:t>The water kit negatively ionizes and puts life-force back into the water, </a:t>
            </a:r>
            <a:br>
              <a:rPr lang="en-AU" sz="4000" b="1" dirty="0">
                <a:latin typeface="Arial" panose="020B0604020202020204" pitchFamily="34" charset="0"/>
                <a:cs typeface="Arial" panose="020B0604020202020204" pitchFamily="34" charset="0"/>
              </a:rPr>
            </a:br>
            <a:r>
              <a:rPr lang="en-AU" sz="4000" b="1" dirty="0">
                <a:latin typeface="Arial" panose="020B0604020202020204" pitchFamily="34" charset="0"/>
                <a:cs typeface="Arial" panose="020B0604020202020204" pitchFamily="34" charset="0"/>
              </a:rPr>
              <a:t>which reduces surface tension and allows more oxygen to be carried in the water. </a:t>
            </a:r>
          </a:p>
          <a:p>
            <a:pPr algn="ctr"/>
            <a:r>
              <a:rPr lang="en-AU" sz="4000" b="1" dirty="0">
                <a:solidFill>
                  <a:srgbClr val="0000FF"/>
                </a:solidFill>
                <a:latin typeface="Arial" panose="020B0604020202020204" pitchFamily="34" charset="0"/>
                <a:cs typeface="Arial" panose="020B0604020202020204" pitchFamily="34" charset="0"/>
              </a:rPr>
              <a:t>The body’s cells are then better able to absorb this water, </a:t>
            </a:r>
            <a:br>
              <a:rPr lang="en-AU" sz="4000" b="1" dirty="0">
                <a:solidFill>
                  <a:srgbClr val="0000FF"/>
                </a:solidFill>
                <a:latin typeface="Arial" panose="020B0604020202020204" pitchFamily="34" charset="0"/>
                <a:cs typeface="Arial" panose="020B0604020202020204" pitchFamily="34" charset="0"/>
              </a:rPr>
            </a:br>
            <a:r>
              <a:rPr lang="en-AU" sz="4000" b="1" dirty="0">
                <a:solidFill>
                  <a:srgbClr val="0000FF"/>
                </a:solidFill>
                <a:latin typeface="Arial" panose="020B0604020202020204" pitchFamily="34" charset="0"/>
                <a:cs typeface="Arial" panose="020B0604020202020204" pitchFamily="34" charset="0"/>
              </a:rPr>
              <a:t>as does soil &amp; plants. </a:t>
            </a:r>
          </a:p>
        </p:txBody>
      </p:sp>
    </p:spTree>
    <p:extLst>
      <p:ext uri="{BB962C8B-B14F-4D97-AF65-F5344CB8AC3E}">
        <p14:creationId xmlns:p14="http://schemas.microsoft.com/office/powerpoint/2010/main" val="37407016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662E5-B7C6-05A2-B8DD-20678AE4DB88}"/>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271C8A27-F827-2BBB-F57E-456CC56374C7}"/>
              </a:ext>
            </a:extLst>
          </p:cNvPr>
          <p:cNvSpPr txBox="1"/>
          <p:nvPr/>
        </p:nvSpPr>
        <p:spPr>
          <a:xfrm>
            <a:off x="76200" y="106650"/>
            <a:ext cx="18288000" cy="1114279"/>
          </a:xfrm>
          <a:prstGeom prst="rect">
            <a:avLst/>
          </a:prstGeom>
        </p:spPr>
        <p:txBody>
          <a:bodyPr wrap="square" lIns="0" tIns="0" rIns="0" bIns="0" rtlCol="0" anchor="t">
            <a:spAutoFit/>
          </a:bodyPr>
          <a:lstStyle/>
          <a:p>
            <a:pPr algn="ctr">
              <a:lnSpc>
                <a:spcPts val="9350"/>
              </a:lnSpc>
            </a:pPr>
            <a:r>
              <a:rPr lang="en-US" sz="6600" b="1" i="1" dirty="0">
                <a:solidFill>
                  <a:srgbClr val="0000FF"/>
                </a:solidFill>
                <a:latin typeface="Arial" panose="020B0604020202020204" pitchFamily="34" charset="0"/>
                <a:cs typeface="Arial" panose="020B0604020202020204" pitchFamily="34" charset="0"/>
              </a:rPr>
              <a:t>The Water Kit</a:t>
            </a:r>
          </a:p>
        </p:txBody>
      </p:sp>
      <p:pic>
        <p:nvPicPr>
          <p:cNvPr id="6" name="Picture 5">
            <a:extLst>
              <a:ext uri="{FF2B5EF4-FFF2-40B4-BE49-F238E27FC236}">
                <a16:creationId xmlns:a16="http://schemas.microsoft.com/office/drawing/2014/main" id="{5481A589-AF66-DB64-7432-6A5E889CA5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296" t="12048" r="14342" b="11635"/>
          <a:stretch/>
        </p:blipFill>
        <p:spPr>
          <a:xfrm>
            <a:off x="3581401" y="131810"/>
            <a:ext cx="2514600" cy="2181956"/>
          </a:xfrm>
          <a:prstGeom prst="rect">
            <a:avLst/>
          </a:prstGeom>
        </p:spPr>
      </p:pic>
      <p:pic>
        <p:nvPicPr>
          <p:cNvPr id="8" name="Picture 7" descr="Graphical user interface&#10;&#10;Description automatically generated with low confidence">
            <a:extLst>
              <a:ext uri="{FF2B5EF4-FFF2-40B4-BE49-F238E27FC236}">
                <a16:creationId xmlns:a16="http://schemas.microsoft.com/office/drawing/2014/main" id="{371872A0-028E-DF88-9326-10EEFACDC8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2" t="28383" r="15498" b="23856"/>
          <a:stretch/>
        </p:blipFill>
        <p:spPr>
          <a:xfrm>
            <a:off x="12192000" y="106650"/>
            <a:ext cx="4114800" cy="2088256"/>
          </a:xfrm>
          <a:prstGeom prst="rect">
            <a:avLst/>
          </a:prstGeom>
        </p:spPr>
      </p:pic>
      <p:sp>
        <p:nvSpPr>
          <p:cNvPr id="7" name="TextBox 6">
            <a:extLst>
              <a:ext uri="{FF2B5EF4-FFF2-40B4-BE49-F238E27FC236}">
                <a16:creationId xmlns:a16="http://schemas.microsoft.com/office/drawing/2014/main" id="{7AF82F51-58E3-22F3-635A-1A050610A51D}"/>
              </a:ext>
            </a:extLst>
          </p:cNvPr>
          <p:cNvSpPr txBox="1"/>
          <p:nvPr/>
        </p:nvSpPr>
        <p:spPr>
          <a:xfrm>
            <a:off x="0" y="2313766"/>
            <a:ext cx="18288000" cy="7478970"/>
          </a:xfrm>
          <a:prstGeom prst="rect">
            <a:avLst/>
          </a:prstGeom>
          <a:noFill/>
        </p:spPr>
        <p:txBody>
          <a:bodyPr wrap="square" rtlCol="0">
            <a:spAutoFit/>
          </a:bodyPr>
          <a:lstStyle/>
          <a:p>
            <a:pPr algn="ctr"/>
            <a:r>
              <a:rPr lang="en-AU" sz="4800" b="1" dirty="0">
                <a:latin typeface="Arial" panose="020B0604020202020204" pitchFamily="34" charset="0"/>
                <a:cs typeface="Arial" panose="020B0604020202020204" pitchFamily="34" charset="0"/>
              </a:rPr>
              <a:t>It also returns the water to a more natural state, which is evident in the improved taste and increased plant growth, when you water plants and vegetables.</a:t>
            </a:r>
          </a:p>
          <a:p>
            <a:pPr algn="ctr"/>
            <a:r>
              <a:rPr lang="en-AU" sz="4800" b="1" dirty="0">
                <a:latin typeface="Arial" panose="020B0604020202020204" pitchFamily="34" charset="0"/>
                <a:cs typeface="Arial" panose="020B0604020202020204" pitchFamily="34" charset="0"/>
              </a:rPr>
              <a:t> </a:t>
            </a:r>
          </a:p>
          <a:p>
            <a:pPr algn="ctr"/>
            <a:r>
              <a:rPr lang="en-AU" sz="4800" b="1" dirty="0">
                <a:solidFill>
                  <a:srgbClr val="0000FF"/>
                </a:solidFill>
                <a:latin typeface="Arial" panose="020B0604020202020204" pitchFamily="34" charset="0"/>
                <a:cs typeface="Arial" panose="020B0604020202020204" pitchFamily="34" charset="0"/>
              </a:rPr>
              <a:t>The resulting soft, energised water often looks clear and has less chemical taste, resembling rainwater or a fresh mountain stream.</a:t>
            </a:r>
          </a:p>
          <a:p>
            <a:pPr algn="ctr"/>
            <a:endParaRPr lang="en-AU" sz="4800" b="1" dirty="0">
              <a:latin typeface="Arial" panose="020B0604020202020204" pitchFamily="34" charset="0"/>
              <a:cs typeface="Arial" panose="020B0604020202020204" pitchFamily="34" charset="0"/>
            </a:endParaRPr>
          </a:p>
          <a:p>
            <a:pPr algn="ctr"/>
            <a:r>
              <a:rPr lang="en-AU" sz="4800" b="1" dirty="0">
                <a:latin typeface="Arial" panose="020B0604020202020204" pitchFamily="34" charset="0"/>
                <a:cs typeface="Arial" panose="020B0604020202020204" pitchFamily="34" charset="0"/>
              </a:rPr>
              <a:t>No filters to replace! </a:t>
            </a:r>
            <a:br>
              <a:rPr lang="en-AU" sz="4800" b="1" dirty="0">
                <a:latin typeface="Arial" panose="020B0604020202020204" pitchFamily="34" charset="0"/>
                <a:cs typeface="Arial" panose="020B0604020202020204" pitchFamily="34" charset="0"/>
              </a:rPr>
            </a:br>
            <a:r>
              <a:rPr lang="en-AU" sz="4800" b="1" dirty="0">
                <a:latin typeface="Arial" panose="020B0604020202020204" pitchFamily="34" charset="0"/>
                <a:cs typeface="Arial" panose="020B0604020202020204" pitchFamily="34" charset="0"/>
              </a:rPr>
              <a:t>Water Kits last a lifetime without ever having to be replaced!</a:t>
            </a:r>
          </a:p>
        </p:txBody>
      </p:sp>
    </p:spTree>
    <p:extLst>
      <p:ext uri="{BB962C8B-B14F-4D97-AF65-F5344CB8AC3E}">
        <p14:creationId xmlns:p14="http://schemas.microsoft.com/office/powerpoint/2010/main" val="19781504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922126" y="7434181"/>
            <a:ext cx="1665413" cy="1601825"/>
          </a:xfrm>
          <a:prstGeom prst="rect">
            <a:avLst/>
          </a:prstGeom>
        </p:spPr>
      </p:pic>
      <p:sp>
        <p:nvSpPr>
          <p:cNvPr id="13" name="TextBox 13"/>
          <p:cNvSpPr txBox="1"/>
          <p:nvPr/>
        </p:nvSpPr>
        <p:spPr>
          <a:xfrm>
            <a:off x="6927" y="926749"/>
            <a:ext cx="18288000" cy="1652375"/>
          </a:xfrm>
          <a:prstGeom prst="rect">
            <a:avLst/>
          </a:prstGeom>
        </p:spPr>
        <p:txBody>
          <a:bodyPr wrap="square" lIns="0" tIns="0" rIns="0" bIns="0" rtlCol="0" anchor="t">
            <a:spAutoFit/>
          </a:bodyPr>
          <a:lstStyle/>
          <a:p>
            <a:pPr algn="ctr">
              <a:lnSpc>
                <a:spcPts val="3850"/>
              </a:lnSpc>
            </a:pPr>
            <a:r>
              <a:rPr lang="en-US" sz="11500" b="1" i="1" dirty="0">
                <a:solidFill>
                  <a:srgbClr val="0000FF"/>
                </a:solidFill>
                <a:latin typeface="Arial" panose="020B0604020202020204" pitchFamily="34" charset="0"/>
                <a:cs typeface="Arial" panose="020B0604020202020204" pitchFamily="34" charset="0"/>
              </a:rPr>
              <a:t>House Kits</a:t>
            </a:r>
          </a:p>
          <a:p>
            <a:pPr algn="ctr">
              <a:lnSpc>
                <a:spcPts val="3850"/>
              </a:lnSpc>
            </a:pPr>
            <a:endParaRPr lang="en-AU" sz="7200" b="1" i="1" kern="150"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p>
            <a:pPr algn="ctr">
              <a:lnSpc>
                <a:spcPts val="3850"/>
              </a:lnSpc>
            </a:pPr>
            <a:r>
              <a:rPr lang="en-AU" sz="7200" b="1" i="1" kern="150"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20% Discount!</a:t>
            </a:r>
            <a:endParaRPr lang="en-US" sz="19900" spc="-35" dirty="0">
              <a:solidFill>
                <a:srgbClr val="0000FF"/>
              </a:solidFill>
              <a:latin typeface="Halant Medium"/>
            </a:endParaRPr>
          </a:p>
        </p:txBody>
      </p:sp>
      <p:sp>
        <p:nvSpPr>
          <p:cNvPr id="6" name="TextBox 5">
            <a:extLst>
              <a:ext uri="{FF2B5EF4-FFF2-40B4-BE49-F238E27FC236}">
                <a16:creationId xmlns:a16="http://schemas.microsoft.com/office/drawing/2014/main" id="{6F856B77-D77C-ECF6-E964-159C18A40CA9}"/>
              </a:ext>
            </a:extLst>
          </p:cNvPr>
          <p:cNvSpPr txBox="1"/>
          <p:nvPr/>
        </p:nvSpPr>
        <p:spPr>
          <a:xfrm>
            <a:off x="228600" y="8420100"/>
            <a:ext cx="18288000" cy="1569660"/>
          </a:xfrm>
          <a:prstGeom prst="rect">
            <a:avLst/>
          </a:prstGeom>
          <a:noFill/>
        </p:spPr>
        <p:txBody>
          <a:bodyPr wrap="square">
            <a:spAutoFit/>
          </a:bodyPr>
          <a:lstStyle/>
          <a:p>
            <a:pPr algn="ctr"/>
            <a:r>
              <a:rPr lang="en-AU" sz="4800" b="1" i="1" kern="150" dirty="0">
                <a:solidFill>
                  <a:srgbClr val="0000FF"/>
                </a:solidFill>
                <a:effectLst/>
                <a:latin typeface="Arial" panose="020B0604020202020204" pitchFamily="34" charset="0"/>
                <a:ea typeface="MS Mincho" panose="02020609040205080304" pitchFamily="49" charset="-128"/>
                <a:cs typeface="Arial" panose="020B0604020202020204" pitchFamily="34" charset="0"/>
              </a:rPr>
              <a:t>All the Harmonizing </a:t>
            </a:r>
            <a:r>
              <a:rPr lang="en-AU" sz="4800" b="1" i="1" kern="150" dirty="0">
                <a:solidFill>
                  <a:srgbClr val="0000FF"/>
                </a:solidFill>
                <a:latin typeface="Arial" panose="020B0604020202020204" pitchFamily="34" charset="0"/>
                <a:ea typeface="MS Mincho" panose="02020609040205080304" pitchFamily="49" charset="-128"/>
                <a:cs typeface="Arial" panose="020B0604020202020204" pitchFamily="34" charset="0"/>
              </a:rPr>
              <a:t>P</a:t>
            </a:r>
            <a:r>
              <a:rPr lang="en-AU" sz="4800" b="1" i="1" kern="150" dirty="0">
                <a:solidFill>
                  <a:srgbClr val="0000FF"/>
                </a:solidFill>
                <a:effectLst/>
                <a:latin typeface="Arial" panose="020B0604020202020204" pitchFamily="34" charset="0"/>
                <a:ea typeface="MS Mincho" panose="02020609040205080304" pitchFamily="49" charset="-128"/>
                <a:cs typeface="Arial" panose="020B0604020202020204" pitchFamily="34" charset="0"/>
              </a:rPr>
              <a:t>roducts </a:t>
            </a:r>
            <a:r>
              <a:rPr lang="en-AU" sz="4800" b="1" i="1" kern="150" dirty="0">
                <a:solidFill>
                  <a:srgbClr val="0000FF"/>
                </a:solidFill>
                <a:latin typeface="Arial" panose="020B0604020202020204" pitchFamily="34" charset="0"/>
                <a:ea typeface="MS Mincho" panose="02020609040205080304" pitchFamily="49" charset="-128"/>
                <a:cs typeface="Arial" panose="020B0604020202020204" pitchFamily="34" charset="0"/>
              </a:rPr>
              <a:t>Y</a:t>
            </a:r>
            <a:r>
              <a:rPr lang="en-AU" sz="4800" b="1" i="1" kern="150" dirty="0">
                <a:solidFill>
                  <a:srgbClr val="0000FF"/>
                </a:solidFill>
                <a:effectLst/>
                <a:latin typeface="Arial" panose="020B0604020202020204" pitchFamily="34" charset="0"/>
                <a:ea typeface="MS Mincho" panose="02020609040205080304" pitchFamily="49" charset="-128"/>
                <a:cs typeface="Arial" panose="020B0604020202020204" pitchFamily="34" charset="0"/>
              </a:rPr>
              <a:t>ou </a:t>
            </a:r>
            <a:r>
              <a:rPr lang="en-AU" sz="4800" b="1" i="1" kern="150" dirty="0">
                <a:solidFill>
                  <a:srgbClr val="0000FF"/>
                </a:solidFill>
                <a:latin typeface="Arial" panose="020B0604020202020204" pitchFamily="34" charset="0"/>
                <a:ea typeface="MS Mincho" panose="02020609040205080304" pitchFamily="49" charset="-128"/>
                <a:cs typeface="Arial" panose="020B0604020202020204" pitchFamily="34" charset="0"/>
              </a:rPr>
              <a:t>&amp;</a:t>
            </a:r>
            <a:r>
              <a:rPr lang="en-AU" sz="4800" b="1" i="1" kern="150" dirty="0">
                <a:solidFill>
                  <a:srgbClr val="0000FF"/>
                </a:solidFill>
                <a:effectLst/>
                <a:latin typeface="Arial" panose="020B0604020202020204" pitchFamily="34" charset="0"/>
                <a:ea typeface="MS Mincho" panose="02020609040205080304" pitchFamily="49" charset="-128"/>
                <a:cs typeface="Arial" panose="020B0604020202020204" pitchFamily="34" charset="0"/>
              </a:rPr>
              <a:t> your Family need, </a:t>
            </a:r>
            <a:br>
              <a:rPr lang="en-AU" sz="4800" b="1" i="1" kern="150" dirty="0">
                <a:solidFill>
                  <a:srgbClr val="0000FF"/>
                </a:solidFill>
                <a:effectLst/>
                <a:latin typeface="Arial" panose="020B0604020202020204" pitchFamily="34" charset="0"/>
                <a:ea typeface="MS Mincho" panose="02020609040205080304" pitchFamily="49" charset="-128"/>
                <a:cs typeface="Arial" panose="020B0604020202020204" pitchFamily="34" charset="0"/>
              </a:rPr>
            </a:br>
            <a:r>
              <a:rPr lang="en-AU" sz="4800" b="1" i="1" kern="150" dirty="0">
                <a:solidFill>
                  <a:srgbClr val="0000FF"/>
                </a:solidFill>
                <a:effectLst/>
                <a:latin typeface="Arial" panose="020B0604020202020204" pitchFamily="34" charset="0"/>
                <a:ea typeface="MS Mincho" panose="02020609040205080304" pitchFamily="49" charset="-128"/>
                <a:cs typeface="Arial" panose="020B0604020202020204" pitchFamily="34" charset="0"/>
              </a:rPr>
              <a:t>“to Create a Stress-Free, Energized &amp; Harmonic </a:t>
            </a:r>
            <a:r>
              <a:rPr lang="en-AU" sz="4800" b="1" i="1" kern="150" dirty="0">
                <a:solidFill>
                  <a:srgbClr val="0000FF"/>
                </a:solidFill>
                <a:latin typeface="Arial" panose="020B0604020202020204" pitchFamily="34" charset="0"/>
                <a:ea typeface="MS Mincho" panose="02020609040205080304" pitchFamily="49" charset="-128"/>
                <a:cs typeface="Arial" panose="020B0604020202020204" pitchFamily="34" charset="0"/>
              </a:rPr>
              <a:t>H</a:t>
            </a:r>
            <a:r>
              <a:rPr lang="en-AU" sz="4800" b="1" i="1" kern="150" dirty="0">
                <a:solidFill>
                  <a:srgbClr val="0000FF"/>
                </a:solidFill>
                <a:effectLst/>
                <a:latin typeface="Arial" panose="020B0604020202020204" pitchFamily="34" charset="0"/>
                <a:ea typeface="MS Mincho" panose="02020609040205080304" pitchFamily="49" charset="-128"/>
                <a:cs typeface="Arial" panose="020B0604020202020204" pitchFamily="34" charset="0"/>
              </a:rPr>
              <a:t>ome</a:t>
            </a:r>
            <a:r>
              <a:rPr lang="en-AU" sz="4800" i="1" kern="150" dirty="0">
                <a:solidFill>
                  <a:srgbClr val="0000FF"/>
                </a:solidFill>
                <a:effectLst/>
                <a:latin typeface="Arial" panose="020B0604020202020204" pitchFamily="34" charset="0"/>
                <a:ea typeface="MS Mincho" panose="02020609040205080304" pitchFamily="49" charset="-128"/>
              </a:rPr>
              <a:t>!</a:t>
            </a:r>
            <a:endParaRPr lang="en-AU" sz="4800" dirty="0">
              <a:solidFill>
                <a:srgbClr val="0000FF"/>
              </a:solidFill>
            </a:endParaRPr>
          </a:p>
        </p:txBody>
      </p:sp>
      <p:pic>
        <p:nvPicPr>
          <p:cNvPr id="4" name="Picture 3" descr="A close-up of a round object&#10;&#10;AI-generated content may be incorrect.">
            <a:extLst>
              <a:ext uri="{FF2B5EF4-FFF2-40B4-BE49-F238E27FC236}">
                <a16:creationId xmlns:a16="http://schemas.microsoft.com/office/drawing/2014/main" id="{6D15DB04-4D16-7C53-2BAD-095021150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3633" y="2625582"/>
            <a:ext cx="9640733" cy="5603890"/>
          </a:xfrm>
          <a:prstGeom prst="rect">
            <a:avLst/>
          </a:prstGeom>
        </p:spPr>
      </p:pic>
    </p:spTree>
    <p:extLst>
      <p:ext uri="{BB962C8B-B14F-4D97-AF65-F5344CB8AC3E}">
        <p14:creationId xmlns:p14="http://schemas.microsoft.com/office/powerpoint/2010/main" val="41448882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662861" y="3535120"/>
            <a:ext cx="4150490" cy="248274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922126" y="7434181"/>
            <a:ext cx="1665413" cy="1601825"/>
          </a:xfrm>
          <a:prstGeom prst="rect">
            <a:avLst/>
          </a:prstGeom>
        </p:spPr>
      </p:pic>
      <p:pic>
        <p:nvPicPr>
          <p:cNvPr id="8" name="Picture 7" descr="A water flow kit with a few water beads&#10;&#10;AI-generated content may be incorrect.">
            <a:extLst>
              <a:ext uri="{FF2B5EF4-FFF2-40B4-BE49-F238E27FC236}">
                <a16:creationId xmlns:a16="http://schemas.microsoft.com/office/drawing/2014/main" id="{0906EFFB-80A8-C8B6-5FE2-9B4317833E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3271" y="1239393"/>
            <a:ext cx="13021458" cy="9047607"/>
          </a:xfrm>
          <a:prstGeom prst="rect">
            <a:avLst/>
          </a:prstGeom>
        </p:spPr>
      </p:pic>
      <p:sp>
        <p:nvSpPr>
          <p:cNvPr id="9" name="TextBox 8">
            <a:extLst>
              <a:ext uri="{FF2B5EF4-FFF2-40B4-BE49-F238E27FC236}">
                <a16:creationId xmlns:a16="http://schemas.microsoft.com/office/drawing/2014/main" id="{013FC756-142B-5103-262B-F711A7EF5A66}"/>
              </a:ext>
            </a:extLst>
          </p:cNvPr>
          <p:cNvSpPr txBox="1"/>
          <p:nvPr/>
        </p:nvSpPr>
        <p:spPr>
          <a:xfrm>
            <a:off x="-19050" y="39064"/>
            <a:ext cx="18287999" cy="1200329"/>
          </a:xfrm>
          <a:prstGeom prst="rect">
            <a:avLst/>
          </a:prstGeom>
          <a:noFill/>
        </p:spPr>
        <p:txBody>
          <a:bodyPr wrap="square" rtlCol="0">
            <a:spAutoFit/>
          </a:bodyPr>
          <a:lstStyle/>
          <a:p>
            <a:pPr algn="ctr"/>
            <a:r>
              <a:rPr lang="en-AU" sz="7200" b="1" i="1" dirty="0">
                <a:solidFill>
                  <a:srgbClr val="FF0000"/>
                </a:solidFill>
                <a:latin typeface="Arial" panose="020B0604020202020204" pitchFamily="34" charset="0"/>
                <a:cs typeface="Arial" panose="020B0604020202020204" pitchFamily="34" charset="0"/>
              </a:rPr>
              <a:t>Apartment Kit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662863" y="3535121"/>
            <a:ext cx="4150490" cy="2482748"/>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922127" y="7434182"/>
            <a:ext cx="1665413" cy="1601825"/>
          </a:xfrm>
          <a:prstGeom prst="rect">
            <a:avLst/>
          </a:prstGeom>
        </p:spPr>
      </p:pic>
      <p:grpSp>
        <p:nvGrpSpPr>
          <p:cNvPr id="10" name="Group 10"/>
          <p:cNvGrpSpPr/>
          <p:nvPr/>
        </p:nvGrpSpPr>
        <p:grpSpPr>
          <a:xfrm>
            <a:off x="1474650" y="1562101"/>
            <a:ext cx="6760953" cy="4087413"/>
            <a:chOff x="0" y="85725"/>
            <a:chExt cx="9014604" cy="5449883"/>
          </a:xfrm>
        </p:grpSpPr>
        <p:sp>
          <p:nvSpPr>
            <p:cNvPr id="11" name="TextBox 11"/>
            <p:cNvSpPr txBox="1"/>
            <p:nvPr/>
          </p:nvSpPr>
          <p:spPr>
            <a:xfrm>
              <a:off x="0" y="85725"/>
              <a:ext cx="9014604" cy="3248751"/>
            </a:xfrm>
            <a:prstGeom prst="rect">
              <a:avLst/>
            </a:prstGeom>
          </p:spPr>
          <p:txBody>
            <a:bodyPr lIns="0" tIns="0" rIns="0" bIns="0" rtlCol="0" anchor="t">
              <a:spAutoFit/>
            </a:bodyPr>
            <a:lstStyle/>
            <a:p>
              <a:pPr>
                <a:lnSpc>
                  <a:spcPts val="9351"/>
                </a:lnSpc>
              </a:pPr>
              <a:r>
                <a:rPr lang="en-US" sz="8501" dirty="0">
                  <a:solidFill>
                    <a:srgbClr val="103779"/>
                  </a:solidFill>
                  <a:latin typeface="Halant Medium Bold"/>
                </a:rPr>
                <a:t> </a:t>
              </a:r>
            </a:p>
            <a:p>
              <a:pPr>
                <a:lnSpc>
                  <a:spcPts val="9351"/>
                </a:lnSpc>
              </a:pPr>
              <a:endParaRPr lang="en-US" sz="8501" dirty="0">
                <a:solidFill>
                  <a:srgbClr val="103779"/>
                </a:solidFill>
                <a:latin typeface="Halant Medium Bold"/>
              </a:endParaRPr>
            </a:p>
          </p:txBody>
        </p:sp>
        <p:sp>
          <p:nvSpPr>
            <p:cNvPr id="12" name="TextBox 12"/>
            <p:cNvSpPr txBox="1"/>
            <p:nvPr/>
          </p:nvSpPr>
          <p:spPr>
            <a:xfrm>
              <a:off x="0" y="5094804"/>
              <a:ext cx="9014604" cy="440804"/>
            </a:xfrm>
            <a:prstGeom prst="rect">
              <a:avLst/>
            </a:prstGeom>
          </p:spPr>
          <p:txBody>
            <a:bodyPr lIns="0" tIns="0" rIns="0" bIns="0" rtlCol="0" anchor="t">
              <a:spAutoFit/>
            </a:bodyPr>
            <a:lstStyle/>
            <a:p>
              <a:pPr>
                <a:lnSpc>
                  <a:spcPts val="2730"/>
                </a:lnSpc>
              </a:pPr>
              <a:endParaRPr lang="en-US" sz="2100" dirty="0">
                <a:solidFill>
                  <a:srgbClr val="103779"/>
                </a:solidFill>
                <a:latin typeface="Assistant Regular"/>
              </a:endParaRPr>
            </a:p>
          </p:txBody>
        </p:sp>
        <p:sp>
          <p:nvSpPr>
            <p:cNvPr id="13" name="TextBox 13"/>
            <p:cNvSpPr txBox="1"/>
            <p:nvPr/>
          </p:nvSpPr>
          <p:spPr>
            <a:xfrm>
              <a:off x="0" y="3886260"/>
              <a:ext cx="9014604" cy="679588"/>
            </a:xfrm>
            <a:prstGeom prst="rect">
              <a:avLst/>
            </a:prstGeom>
          </p:spPr>
          <p:txBody>
            <a:bodyPr lIns="0" tIns="0" rIns="0" bIns="0" rtlCol="0" anchor="t">
              <a:spAutoFit/>
            </a:bodyPr>
            <a:lstStyle/>
            <a:p>
              <a:pPr>
                <a:lnSpc>
                  <a:spcPts val="3851"/>
                </a:lnSpc>
              </a:pPr>
              <a:endParaRPr lang="en-US" sz="3499" spc="-35" dirty="0">
                <a:solidFill>
                  <a:srgbClr val="103779"/>
                </a:solidFill>
                <a:latin typeface="Halant Medium"/>
              </a:endParaRPr>
            </a:p>
          </p:txBody>
        </p:sp>
      </p:grpSp>
      <p:pic>
        <p:nvPicPr>
          <p:cNvPr id="4" name="Picture 3">
            <a:extLst>
              <a:ext uri="{FF2B5EF4-FFF2-40B4-BE49-F238E27FC236}">
                <a16:creationId xmlns:a16="http://schemas.microsoft.com/office/drawing/2014/main" id="{758C5F9E-8CAE-7940-87B5-F82FD16CB4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13" y="4776495"/>
            <a:ext cx="18264187" cy="5084760"/>
          </a:xfrm>
          <a:prstGeom prst="rect">
            <a:avLst/>
          </a:prstGeom>
        </p:spPr>
      </p:pic>
      <p:sp>
        <p:nvSpPr>
          <p:cNvPr id="9" name="TextBox 8">
            <a:extLst>
              <a:ext uri="{FF2B5EF4-FFF2-40B4-BE49-F238E27FC236}">
                <a16:creationId xmlns:a16="http://schemas.microsoft.com/office/drawing/2014/main" id="{1F1A1BB6-577A-D49C-DDEF-4A0E3024D2E1}"/>
              </a:ext>
            </a:extLst>
          </p:cNvPr>
          <p:cNvSpPr txBox="1"/>
          <p:nvPr/>
        </p:nvSpPr>
        <p:spPr>
          <a:xfrm>
            <a:off x="76200" y="208122"/>
            <a:ext cx="18288000" cy="1323439"/>
          </a:xfrm>
          <a:prstGeom prst="rect">
            <a:avLst/>
          </a:prstGeom>
          <a:noFill/>
        </p:spPr>
        <p:txBody>
          <a:bodyPr wrap="square">
            <a:spAutoFit/>
          </a:bodyPr>
          <a:lstStyle/>
          <a:p>
            <a:pPr algn="ctr"/>
            <a:r>
              <a:rPr lang="en-AU" sz="8000" b="1" i="1" dirty="0">
                <a:solidFill>
                  <a:srgbClr val="FF00FF"/>
                </a:solidFill>
                <a:latin typeface="Arial" panose="020B0604020202020204" pitchFamily="34" charset="0"/>
                <a:cs typeface="Arial" panose="020B0604020202020204" pitchFamily="34" charset="0"/>
              </a:rPr>
              <a:t>The “Spiritual” Line</a:t>
            </a:r>
          </a:p>
        </p:txBody>
      </p:sp>
      <p:sp>
        <p:nvSpPr>
          <p:cNvPr id="3" name="TextBox 2">
            <a:extLst>
              <a:ext uri="{FF2B5EF4-FFF2-40B4-BE49-F238E27FC236}">
                <a16:creationId xmlns:a16="http://schemas.microsoft.com/office/drawing/2014/main" id="{00714580-D05D-AD38-3B68-9547F14A8110}"/>
              </a:ext>
            </a:extLst>
          </p:cNvPr>
          <p:cNvSpPr txBox="1"/>
          <p:nvPr/>
        </p:nvSpPr>
        <p:spPr>
          <a:xfrm>
            <a:off x="-23813" y="1824490"/>
            <a:ext cx="18288000" cy="2431435"/>
          </a:xfrm>
          <a:prstGeom prst="rect">
            <a:avLst/>
          </a:prstGeom>
          <a:noFill/>
        </p:spPr>
        <p:txBody>
          <a:bodyPr wrap="square">
            <a:spAutoFit/>
          </a:bodyPr>
          <a:lstStyle/>
          <a:p>
            <a:pPr algn="ctr"/>
            <a:r>
              <a:rPr lang="en-AU" sz="8000" b="1" i="1" dirty="0">
                <a:solidFill>
                  <a:srgbClr val="0000FF"/>
                </a:solidFill>
                <a:latin typeface="Arial" panose="020B0604020202020204" pitchFamily="34" charset="0"/>
                <a:cs typeface="Arial" panose="020B0604020202020204" pitchFamily="34" charset="0"/>
              </a:rPr>
              <a:t>The Light Workers Kit</a:t>
            </a:r>
          </a:p>
          <a:p>
            <a:pPr algn="ctr"/>
            <a:r>
              <a:rPr lang="en-AU" sz="7200" b="1" i="1" dirty="0">
                <a:solidFill>
                  <a:srgbClr val="FF0000"/>
                </a:solidFill>
                <a:latin typeface="Arial" panose="020B0604020202020204" pitchFamily="34" charset="0"/>
                <a:cs typeface="Arial" panose="020B0604020202020204" pitchFamily="34" charset="0"/>
              </a:rPr>
              <a:t>15% Discount!</a:t>
            </a:r>
          </a:p>
        </p:txBody>
      </p:sp>
    </p:spTree>
    <p:extLst>
      <p:ext uri="{BB962C8B-B14F-4D97-AF65-F5344CB8AC3E}">
        <p14:creationId xmlns:p14="http://schemas.microsoft.com/office/powerpoint/2010/main" val="18461211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88309</TotalTime>
  <Words>5669</Words>
  <Application>Microsoft Office PowerPoint</Application>
  <PresentationFormat>Custom</PresentationFormat>
  <Paragraphs>574</Paragraphs>
  <Slides>124</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124</vt:i4>
      </vt:variant>
    </vt:vector>
  </HeadingPairs>
  <TitlesOfParts>
    <vt:vector size="133" baseType="lpstr">
      <vt:lpstr>Calibri</vt:lpstr>
      <vt:lpstr>Arial</vt:lpstr>
      <vt:lpstr>Segoe UI</vt:lpstr>
      <vt:lpstr>Halant Medium Bold</vt:lpstr>
      <vt:lpstr>Assistant Regular</vt:lpstr>
      <vt:lpstr>Mangal</vt:lpstr>
      <vt:lpstr>Halant Medium</vt:lpstr>
      <vt:lpstr>Office Theme</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Yellow and Blue Digital Collage Beauty Marketing Presentation</dc:title>
  <dc:creator>kathleen kingsbury</dc:creator>
  <cp:lastModifiedBy>ZaKaiRan SheeHan</cp:lastModifiedBy>
  <cp:revision>244</cp:revision>
  <dcterms:created xsi:type="dcterms:W3CDTF">2006-08-16T00:00:00Z</dcterms:created>
  <dcterms:modified xsi:type="dcterms:W3CDTF">2025-11-30T02:17:16Z</dcterms:modified>
  <dc:identifier>DAEX2OHaB_I</dc:identifier>
</cp:coreProperties>
</file>